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2"/>
  </p:notesMasterIdLst>
  <p:handoutMasterIdLst>
    <p:handoutMasterId r:id="rId93"/>
  </p:handoutMasterIdLst>
  <p:sldIdLst>
    <p:sldId id="256" r:id="rId2"/>
    <p:sldId id="688" r:id="rId3"/>
    <p:sldId id="700" r:id="rId4"/>
    <p:sldId id="792" r:id="rId5"/>
    <p:sldId id="793" r:id="rId6"/>
    <p:sldId id="794" r:id="rId7"/>
    <p:sldId id="704" r:id="rId8"/>
    <p:sldId id="706" r:id="rId9"/>
    <p:sldId id="707" r:id="rId10"/>
    <p:sldId id="795" r:id="rId11"/>
    <p:sldId id="796" r:id="rId12"/>
    <p:sldId id="797" r:id="rId13"/>
    <p:sldId id="798" r:id="rId14"/>
    <p:sldId id="708" r:id="rId15"/>
    <p:sldId id="709" r:id="rId16"/>
    <p:sldId id="710" r:id="rId17"/>
    <p:sldId id="711" r:id="rId18"/>
    <p:sldId id="799" r:id="rId19"/>
    <p:sldId id="774" r:id="rId20"/>
    <p:sldId id="714" r:id="rId21"/>
    <p:sldId id="716" r:id="rId22"/>
    <p:sldId id="715" r:id="rId23"/>
    <p:sldId id="717" r:id="rId24"/>
    <p:sldId id="800" r:id="rId25"/>
    <p:sldId id="801" r:id="rId26"/>
    <p:sldId id="718" r:id="rId27"/>
    <p:sldId id="719" r:id="rId28"/>
    <p:sldId id="819" r:id="rId29"/>
    <p:sldId id="820" r:id="rId30"/>
    <p:sldId id="802" r:id="rId31"/>
    <p:sldId id="722" r:id="rId32"/>
    <p:sldId id="732" r:id="rId33"/>
    <p:sldId id="776" r:id="rId34"/>
    <p:sldId id="803" r:id="rId35"/>
    <p:sldId id="805" r:id="rId36"/>
    <p:sldId id="806" r:id="rId37"/>
    <p:sldId id="777" r:id="rId38"/>
    <p:sldId id="778" r:id="rId39"/>
    <p:sldId id="807" r:id="rId40"/>
    <p:sldId id="808" r:id="rId41"/>
    <p:sldId id="809" r:id="rId42"/>
    <p:sldId id="779" r:id="rId43"/>
    <p:sldId id="810" r:id="rId44"/>
    <p:sldId id="811" r:id="rId45"/>
    <p:sldId id="723" r:id="rId46"/>
    <p:sldId id="817" r:id="rId47"/>
    <p:sldId id="724" r:id="rId48"/>
    <p:sldId id="772" r:id="rId49"/>
    <p:sldId id="773" r:id="rId50"/>
    <p:sldId id="728" r:id="rId51"/>
    <p:sldId id="729" r:id="rId52"/>
    <p:sldId id="730" r:id="rId53"/>
    <p:sldId id="818" r:id="rId54"/>
    <p:sldId id="725" r:id="rId55"/>
    <p:sldId id="726" r:id="rId56"/>
    <p:sldId id="731" r:id="rId57"/>
    <p:sldId id="733" r:id="rId58"/>
    <p:sldId id="781" r:id="rId59"/>
    <p:sldId id="734" r:id="rId60"/>
    <p:sldId id="789" r:id="rId61"/>
    <p:sldId id="735" r:id="rId62"/>
    <p:sldId id="790" r:id="rId63"/>
    <p:sldId id="753" r:id="rId64"/>
    <p:sldId id="816" r:id="rId65"/>
    <p:sldId id="812" r:id="rId66"/>
    <p:sldId id="736" r:id="rId67"/>
    <p:sldId id="737" r:id="rId68"/>
    <p:sldId id="771" r:id="rId69"/>
    <p:sldId id="784" r:id="rId70"/>
    <p:sldId id="786" r:id="rId71"/>
    <p:sldId id="787" r:id="rId72"/>
    <p:sldId id="788" r:id="rId73"/>
    <p:sldId id="764" r:id="rId74"/>
    <p:sldId id="738" r:id="rId75"/>
    <p:sldId id="782" r:id="rId76"/>
    <p:sldId id="739" r:id="rId77"/>
    <p:sldId id="754" r:id="rId78"/>
    <p:sldId id="755" r:id="rId79"/>
    <p:sldId id="757" r:id="rId80"/>
    <p:sldId id="761" r:id="rId81"/>
    <p:sldId id="762" r:id="rId82"/>
    <p:sldId id="763" r:id="rId83"/>
    <p:sldId id="765" r:id="rId84"/>
    <p:sldId id="766" r:id="rId85"/>
    <p:sldId id="767" r:id="rId86"/>
    <p:sldId id="768" r:id="rId87"/>
    <p:sldId id="813" r:id="rId88"/>
    <p:sldId id="815" r:id="rId89"/>
    <p:sldId id="814" r:id="rId90"/>
    <p:sldId id="670" r:id="rId91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0000FF"/>
    <a:srgbClr val="EF6011"/>
    <a:srgbClr val="008000"/>
    <a:srgbClr val="FF7D7D"/>
    <a:srgbClr val="FFFFCC"/>
    <a:srgbClr val="FFFFFF"/>
    <a:srgbClr val="20A31D"/>
    <a:srgbClr val="F6910A"/>
    <a:srgbClr val="125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9" autoAdjust="0"/>
    <p:restoredTop sz="94620" autoAdjust="0"/>
  </p:normalViewPr>
  <p:slideViewPr>
    <p:cSldViewPr>
      <p:cViewPr>
        <p:scale>
          <a:sx n="100" d="100"/>
          <a:sy n="100" d="100"/>
        </p:scale>
        <p:origin x="-72" y="5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9E62EE-17D0-492F-B912-8BAC3632F940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AFF158C8-461A-402D-91A1-C1822E6DBBA1}">
      <dgm:prSet phldrT="[文本]"/>
      <dgm:spPr/>
      <dgm:t>
        <a:bodyPr/>
        <a:lstStyle/>
        <a:p>
          <a:r>
            <a:rPr lang="zh-CN" altLang="en-US" sz="1200" dirty="0" smtClean="0"/>
            <a:t>一维数组</a:t>
          </a:r>
          <a:endParaRPr lang="zh-CN" altLang="en-US" sz="1200" dirty="0"/>
        </a:p>
      </dgm:t>
    </dgm:pt>
    <dgm:pt modelId="{4C16E0A8-9962-469C-8FDA-F18CCA0D640B}" type="parTrans" cxnId="{D83A9E09-3185-49C2-8F4A-906E3345520C}">
      <dgm:prSet/>
      <dgm:spPr/>
      <dgm:t>
        <a:bodyPr/>
        <a:lstStyle/>
        <a:p>
          <a:endParaRPr lang="zh-CN" altLang="en-US"/>
        </a:p>
      </dgm:t>
    </dgm:pt>
    <dgm:pt modelId="{632B8B0D-067C-4891-A515-5BCA485262FD}" type="sibTrans" cxnId="{D83A9E09-3185-49C2-8F4A-906E3345520C}">
      <dgm:prSet/>
      <dgm:spPr/>
      <dgm:t>
        <a:bodyPr/>
        <a:lstStyle/>
        <a:p>
          <a:endParaRPr lang="zh-CN" altLang="en-US"/>
        </a:p>
      </dgm:t>
    </dgm:pt>
    <dgm:pt modelId="{443C9183-7E73-4E13-8936-4FF5F736E44D}">
      <dgm:prSet phldrT="[文本]"/>
      <dgm:spPr/>
      <dgm:t>
        <a:bodyPr/>
        <a:lstStyle/>
        <a:p>
          <a:r>
            <a:rPr lang="zh-CN" altLang="en-US" sz="1200" dirty="0" smtClean="0"/>
            <a:t>三维数组</a:t>
          </a:r>
          <a:endParaRPr lang="zh-CN" altLang="en-US" sz="1200" dirty="0"/>
        </a:p>
      </dgm:t>
    </dgm:pt>
    <dgm:pt modelId="{ADDD5221-43F3-4D83-8CF8-02492B276B79}" type="parTrans" cxnId="{FAE110A8-DF72-4AE0-AF3F-2D741AC53818}">
      <dgm:prSet/>
      <dgm:spPr/>
      <dgm:t>
        <a:bodyPr/>
        <a:lstStyle/>
        <a:p>
          <a:endParaRPr lang="zh-CN" altLang="en-US"/>
        </a:p>
      </dgm:t>
    </dgm:pt>
    <dgm:pt modelId="{1A72F482-AEB4-422A-918C-2DCD53319221}" type="sibTrans" cxnId="{FAE110A8-DF72-4AE0-AF3F-2D741AC53818}">
      <dgm:prSet/>
      <dgm:spPr/>
      <dgm:t>
        <a:bodyPr/>
        <a:lstStyle/>
        <a:p>
          <a:endParaRPr lang="zh-CN" altLang="en-US"/>
        </a:p>
      </dgm:t>
    </dgm:pt>
    <dgm:pt modelId="{1CA7AD06-B562-40F7-A94F-B7C9580FCD5F}">
      <dgm:prSet phldrT="[文本]"/>
      <dgm:spPr/>
      <dgm:t>
        <a:bodyPr/>
        <a:lstStyle/>
        <a:p>
          <a:r>
            <a:rPr lang="zh-CN" altLang="en-US" sz="1200" dirty="0" smtClean="0"/>
            <a:t>二维数组</a:t>
          </a:r>
          <a:endParaRPr lang="zh-CN" altLang="en-US" sz="1200" dirty="0"/>
        </a:p>
      </dgm:t>
    </dgm:pt>
    <dgm:pt modelId="{1DBCD1B9-9FA2-408E-AC4F-A6B0B8EBB4C3}" type="parTrans" cxnId="{EED190E2-0D74-44E4-922E-DA2A298572C6}">
      <dgm:prSet/>
      <dgm:spPr/>
      <dgm:t>
        <a:bodyPr/>
        <a:lstStyle/>
        <a:p>
          <a:endParaRPr lang="zh-CN" altLang="en-US"/>
        </a:p>
      </dgm:t>
    </dgm:pt>
    <dgm:pt modelId="{75634929-DDB7-4931-B59F-F32CD7B00CDB}" type="sibTrans" cxnId="{EED190E2-0D74-44E4-922E-DA2A298572C6}">
      <dgm:prSet/>
      <dgm:spPr/>
      <dgm:t>
        <a:bodyPr/>
        <a:lstStyle/>
        <a:p>
          <a:endParaRPr lang="zh-CN" altLang="en-US"/>
        </a:p>
      </dgm:t>
    </dgm:pt>
    <dgm:pt modelId="{BE0E0645-5DCC-45CC-8B28-BA5F0F066BE7}">
      <dgm:prSet phldrT="[文本]" custT="1"/>
      <dgm:spPr/>
      <dgm:t>
        <a:bodyPr/>
        <a:lstStyle/>
        <a:p>
          <a:r>
            <a:rPr lang="en-US" altLang="zh-CN" sz="1600" b="1" dirty="0" smtClean="0"/>
            <a:t> </a:t>
          </a:r>
          <a:r>
            <a:rPr lang="en-US" altLang="zh-CN" sz="1600" b="1" dirty="0" err="1" smtClean="0"/>
            <a:t>int</a:t>
          </a:r>
          <a:r>
            <a:rPr lang="en-US" altLang="zh-CN" sz="1600" b="1" dirty="0" smtClean="0"/>
            <a:t> c</a:t>
          </a:r>
          <a:r>
            <a:rPr lang="en-US" altLang="zh-CN" sz="1600" dirty="0" smtClean="0"/>
            <a:t>[3][4][5]; </a:t>
          </a:r>
          <a:endParaRPr lang="zh-CN" altLang="en-US" sz="1600" dirty="0"/>
        </a:p>
      </dgm:t>
    </dgm:pt>
    <dgm:pt modelId="{44DFB49F-97B8-49CE-8DFC-F0F587ABC1FD}" type="parTrans" cxnId="{AE8236A0-92B1-4B8C-8072-AD7D29BE062E}">
      <dgm:prSet/>
      <dgm:spPr/>
      <dgm:t>
        <a:bodyPr/>
        <a:lstStyle/>
        <a:p>
          <a:endParaRPr lang="zh-CN" altLang="en-US"/>
        </a:p>
      </dgm:t>
    </dgm:pt>
    <dgm:pt modelId="{6776E5CB-D113-4441-8D65-47195F3B4555}" type="sibTrans" cxnId="{AE8236A0-92B1-4B8C-8072-AD7D29BE062E}">
      <dgm:prSet/>
      <dgm:spPr/>
      <dgm:t>
        <a:bodyPr/>
        <a:lstStyle/>
        <a:p>
          <a:endParaRPr lang="zh-CN" altLang="en-US"/>
        </a:p>
      </dgm:t>
    </dgm:pt>
    <dgm:pt modelId="{D79E494C-C982-4C13-AD26-BB0E372B6234}">
      <dgm:prSet phldrT="[文本]" custT="1"/>
      <dgm:spPr/>
      <dgm:t>
        <a:bodyPr/>
        <a:lstStyle/>
        <a:p>
          <a:r>
            <a:rPr lang="en-US" altLang="zh-CN" sz="1600" b="1" dirty="0" smtClean="0"/>
            <a:t> char d</a:t>
          </a:r>
          <a:r>
            <a:rPr lang="en-US" altLang="zh-CN" sz="1600" dirty="0" smtClean="0"/>
            <a:t>[6][7][8][9]; </a:t>
          </a:r>
          <a:endParaRPr lang="zh-CN" altLang="en-US" sz="1600" dirty="0"/>
        </a:p>
      </dgm:t>
    </dgm:pt>
    <dgm:pt modelId="{A6E52BF9-72F3-4AFB-88B6-CE2D9EA8C2FF}" type="parTrans" cxnId="{72F69DC4-5A91-4BEB-A156-801CA413761D}">
      <dgm:prSet/>
      <dgm:spPr/>
      <dgm:t>
        <a:bodyPr/>
        <a:lstStyle/>
        <a:p>
          <a:endParaRPr lang="zh-CN" altLang="en-US"/>
        </a:p>
      </dgm:t>
    </dgm:pt>
    <dgm:pt modelId="{13B24F9D-50DF-468E-BE2C-ED248C4FEBE8}" type="sibTrans" cxnId="{72F69DC4-5A91-4BEB-A156-801CA413761D}">
      <dgm:prSet/>
      <dgm:spPr/>
      <dgm:t>
        <a:bodyPr/>
        <a:lstStyle/>
        <a:p>
          <a:endParaRPr lang="zh-CN" altLang="en-US"/>
        </a:p>
      </dgm:t>
    </dgm:pt>
    <dgm:pt modelId="{DA478545-3166-43C8-96EA-49692F24EE92}">
      <dgm:prSet phldrT="[文本]"/>
      <dgm:spPr/>
      <dgm:t>
        <a:bodyPr/>
        <a:lstStyle/>
        <a:p>
          <a:r>
            <a:rPr lang="zh-CN" altLang="en-US" sz="1200" dirty="0" smtClean="0"/>
            <a:t>四维数组</a:t>
          </a:r>
          <a:endParaRPr lang="zh-CN" altLang="en-US" sz="1200" dirty="0"/>
        </a:p>
      </dgm:t>
    </dgm:pt>
    <dgm:pt modelId="{1F09A330-0B27-4684-83F6-6FE0BF152AC4}" type="parTrans" cxnId="{8B4FA1C3-36A5-483A-B24E-89E2F0C42F71}">
      <dgm:prSet/>
      <dgm:spPr/>
      <dgm:t>
        <a:bodyPr/>
        <a:lstStyle/>
        <a:p>
          <a:endParaRPr lang="zh-CN" altLang="en-US"/>
        </a:p>
      </dgm:t>
    </dgm:pt>
    <dgm:pt modelId="{FD41E759-4F90-45CF-B195-3FFF503ED7BE}" type="sibTrans" cxnId="{8B4FA1C3-36A5-483A-B24E-89E2F0C42F71}">
      <dgm:prSet/>
      <dgm:spPr/>
      <dgm:t>
        <a:bodyPr/>
        <a:lstStyle/>
        <a:p>
          <a:endParaRPr lang="zh-CN" altLang="en-US"/>
        </a:p>
      </dgm:t>
    </dgm:pt>
    <dgm:pt modelId="{28C600D8-6311-4376-A6A8-04C1CDFE9B89}">
      <dgm:prSet phldrT="[文本]"/>
      <dgm:spPr/>
      <dgm:t>
        <a:bodyPr/>
        <a:lstStyle/>
        <a:p>
          <a:r>
            <a:rPr lang="zh-CN" altLang="en-US" sz="1200" dirty="0" smtClean="0"/>
            <a:t>五维数组</a:t>
          </a:r>
          <a:endParaRPr lang="zh-CN" altLang="en-US" sz="1200" dirty="0"/>
        </a:p>
      </dgm:t>
    </dgm:pt>
    <dgm:pt modelId="{889C92AF-5F67-4273-99E2-C561824DAC03}" type="parTrans" cxnId="{C101700B-709F-4C4A-89D8-013753B65AA0}">
      <dgm:prSet/>
      <dgm:spPr/>
      <dgm:t>
        <a:bodyPr/>
        <a:lstStyle/>
        <a:p>
          <a:endParaRPr lang="zh-CN" altLang="en-US"/>
        </a:p>
      </dgm:t>
    </dgm:pt>
    <dgm:pt modelId="{09260D33-32A4-47E7-818D-FEB8AAA18D7B}" type="sibTrans" cxnId="{C101700B-709F-4C4A-89D8-013753B65AA0}">
      <dgm:prSet/>
      <dgm:spPr/>
      <dgm:t>
        <a:bodyPr/>
        <a:lstStyle/>
        <a:p>
          <a:endParaRPr lang="zh-CN" altLang="en-US"/>
        </a:p>
      </dgm:t>
    </dgm:pt>
    <dgm:pt modelId="{0401340D-06B3-4D42-B333-70DBE8FB248E}">
      <dgm:prSet phldrT="[文本]" custT="1"/>
      <dgm:spPr/>
      <dgm:t>
        <a:bodyPr/>
        <a:lstStyle/>
        <a:p>
          <a:r>
            <a:rPr lang="en-US" altLang="zh-CN" sz="1600" b="1" dirty="0" smtClean="0"/>
            <a:t> byte a</a:t>
          </a:r>
          <a:r>
            <a:rPr lang="en-US" altLang="zh-CN" sz="1600" dirty="0" smtClean="0"/>
            <a:t>[1];</a:t>
          </a:r>
          <a:endParaRPr lang="zh-CN" altLang="en-US" sz="1600" dirty="0"/>
        </a:p>
      </dgm:t>
    </dgm:pt>
    <dgm:pt modelId="{DD92B918-11EF-47B8-A75C-2CFBD0106C56}" type="parTrans" cxnId="{68F95C0B-F8CE-4EC1-8DD4-FB107B2BE222}">
      <dgm:prSet/>
      <dgm:spPr/>
      <dgm:t>
        <a:bodyPr/>
        <a:lstStyle/>
        <a:p>
          <a:endParaRPr lang="zh-CN" altLang="en-US"/>
        </a:p>
      </dgm:t>
    </dgm:pt>
    <dgm:pt modelId="{05DD24A6-9FFD-44A2-9027-641907BEFA48}" type="sibTrans" cxnId="{68F95C0B-F8CE-4EC1-8DD4-FB107B2BE222}">
      <dgm:prSet/>
      <dgm:spPr/>
      <dgm:t>
        <a:bodyPr/>
        <a:lstStyle/>
        <a:p>
          <a:endParaRPr lang="zh-CN" altLang="en-US"/>
        </a:p>
      </dgm:t>
    </dgm:pt>
    <dgm:pt modelId="{5EF5D1C1-6742-468D-89C9-5F45F6ED5273}">
      <dgm:prSet phldrT="[文本]" custT="1"/>
      <dgm:spPr/>
      <dgm:t>
        <a:bodyPr/>
        <a:lstStyle/>
        <a:p>
          <a:r>
            <a:rPr lang="en-US" altLang="zh-CN" sz="1600" b="1" dirty="0" smtClean="0"/>
            <a:t> short b</a:t>
          </a:r>
          <a:r>
            <a:rPr lang="en-US" altLang="zh-CN" sz="1600" dirty="0" smtClean="0"/>
            <a:t>[2][2];</a:t>
          </a:r>
          <a:endParaRPr lang="zh-CN" altLang="en-US" sz="1600" dirty="0"/>
        </a:p>
      </dgm:t>
    </dgm:pt>
    <dgm:pt modelId="{5CCE9D5B-5C51-47CD-97FC-526F7701B85C}" type="parTrans" cxnId="{94CB6D1B-A8B8-4A45-90DB-B6AE7B720879}">
      <dgm:prSet/>
      <dgm:spPr/>
      <dgm:t>
        <a:bodyPr/>
        <a:lstStyle/>
        <a:p>
          <a:endParaRPr lang="zh-CN" altLang="en-US"/>
        </a:p>
      </dgm:t>
    </dgm:pt>
    <dgm:pt modelId="{7AFC6F88-3940-4B91-B586-CB003C382A85}" type="sibTrans" cxnId="{94CB6D1B-A8B8-4A45-90DB-B6AE7B720879}">
      <dgm:prSet/>
      <dgm:spPr/>
      <dgm:t>
        <a:bodyPr/>
        <a:lstStyle/>
        <a:p>
          <a:endParaRPr lang="zh-CN" altLang="en-US"/>
        </a:p>
      </dgm:t>
    </dgm:pt>
    <dgm:pt modelId="{833E1845-AA8E-4D50-B022-BBC2AFEF603F}">
      <dgm:prSet phldrT="[文本]" custT="1"/>
      <dgm:spPr/>
      <dgm:t>
        <a:bodyPr/>
        <a:lstStyle/>
        <a:p>
          <a:r>
            <a:rPr lang="en-US" altLang="zh-CN" sz="1600" b="1" dirty="0" smtClean="0"/>
            <a:t>double e</a:t>
          </a:r>
          <a:r>
            <a:rPr lang="en-US" altLang="zh-CN" sz="1600" dirty="0" smtClean="0"/>
            <a:t>[10][11][12][13][14];</a:t>
          </a:r>
          <a:endParaRPr lang="zh-CN" altLang="en-US" sz="1600" dirty="0"/>
        </a:p>
      </dgm:t>
    </dgm:pt>
    <dgm:pt modelId="{81A73BEB-33FA-4D50-8818-D12E044F7D8D}" type="sibTrans" cxnId="{AB2447D7-E3C4-4549-8B67-1CB315D0E15E}">
      <dgm:prSet/>
      <dgm:spPr/>
      <dgm:t>
        <a:bodyPr/>
        <a:lstStyle/>
        <a:p>
          <a:endParaRPr lang="zh-CN" altLang="en-US"/>
        </a:p>
      </dgm:t>
    </dgm:pt>
    <dgm:pt modelId="{50C8971A-B50B-4274-B18F-F2E5623392FB}" type="parTrans" cxnId="{AB2447D7-E3C4-4549-8B67-1CB315D0E15E}">
      <dgm:prSet/>
      <dgm:spPr/>
      <dgm:t>
        <a:bodyPr/>
        <a:lstStyle/>
        <a:p>
          <a:endParaRPr lang="zh-CN" altLang="en-US"/>
        </a:p>
      </dgm:t>
    </dgm:pt>
    <dgm:pt modelId="{7DD68F1A-9870-4096-82EF-3CB74692116E}" type="pres">
      <dgm:prSet presAssocID="{7F9E62EE-17D0-492F-B912-8BAC3632F940}" presName="compositeShape" presStyleCnt="0">
        <dgm:presLayoutVars>
          <dgm:dir/>
          <dgm:resizeHandles/>
        </dgm:presLayoutVars>
      </dgm:prSet>
      <dgm:spPr/>
    </dgm:pt>
    <dgm:pt modelId="{61BB23BC-B7F6-42BA-BF92-42BD0B24E3B2}" type="pres">
      <dgm:prSet presAssocID="{7F9E62EE-17D0-492F-B912-8BAC3632F940}" presName="pyramid" presStyleLbl="node1" presStyleIdx="0" presStyleCnt="1" custLinFactNeighborX="-23633"/>
      <dgm:spPr/>
    </dgm:pt>
    <dgm:pt modelId="{3202F5F6-AE58-4845-8B22-F7A0277EAC64}" type="pres">
      <dgm:prSet presAssocID="{7F9E62EE-17D0-492F-B912-8BAC3632F940}" presName="theList" presStyleCnt="0"/>
      <dgm:spPr/>
    </dgm:pt>
    <dgm:pt modelId="{B4E15C5C-0CE9-4660-A84F-03CF12D5DAA0}" type="pres">
      <dgm:prSet presAssocID="{AFF158C8-461A-402D-91A1-C1822E6DBBA1}" presName="aNode" presStyleLbl="fgAcc1" presStyleIdx="0" presStyleCnt="5" custScaleX="1757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12E5E9-96DD-41E3-97BD-4EE2301337D2}" type="pres">
      <dgm:prSet presAssocID="{AFF158C8-461A-402D-91A1-C1822E6DBBA1}" presName="aSpace" presStyleCnt="0"/>
      <dgm:spPr/>
    </dgm:pt>
    <dgm:pt modelId="{E362F49B-28B3-49F1-A661-3D9D82FCF878}" type="pres">
      <dgm:prSet presAssocID="{1CA7AD06-B562-40F7-A94F-B7C9580FCD5F}" presName="aNode" presStyleLbl="fgAcc1" presStyleIdx="1" presStyleCnt="5" custScaleX="1757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8B43E4-A333-47CF-88BF-1F47D00B215D}" type="pres">
      <dgm:prSet presAssocID="{1CA7AD06-B562-40F7-A94F-B7C9580FCD5F}" presName="aSpace" presStyleCnt="0"/>
      <dgm:spPr/>
    </dgm:pt>
    <dgm:pt modelId="{FAA534B7-7CBC-4B14-943D-952E7F74C73C}" type="pres">
      <dgm:prSet presAssocID="{443C9183-7E73-4E13-8936-4FF5F736E44D}" presName="aNode" presStyleLbl="fgAcc1" presStyleIdx="2" presStyleCnt="5" custScaleX="1757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B163A5-A624-4490-BA2D-A704AB6D217C}" type="pres">
      <dgm:prSet presAssocID="{443C9183-7E73-4E13-8936-4FF5F736E44D}" presName="aSpace" presStyleCnt="0"/>
      <dgm:spPr/>
    </dgm:pt>
    <dgm:pt modelId="{9E91493B-B61C-48BE-8BA6-50F5352F6833}" type="pres">
      <dgm:prSet presAssocID="{DA478545-3166-43C8-96EA-49692F24EE92}" presName="aNode" presStyleLbl="fgAcc1" presStyleIdx="3" presStyleCnt="5" custScaleX="1757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A00F7A-321E-4D4B-8A68-B8B440236546}" type="pres">
      <dgm:prSet presAssocID="{DA478545-3166-43C8-96EA-49692F24EE92}" presName="aSpace" presStyleCnt="0"/>
      <dgm:spPr/>
    </dgm:pt>
    <dgm:pt modelId="{18CD9EFC-F205-408F-BF69-B217095DFA91}" type="pres">
      <dgm:prSet presAssocID="{28C600D8-6311-4376-A6A8-04C1CDFE9B89}" presName="aNode" presStyleLbl="fgAcc1" presStyleIdx="4" presStyleCnt="5" custScaleX="17572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25BC15-3058-4E06-B662-7782CBC5A2DC}" type="pres">
      <dgm:prSet presAssocID="{28C600D8-6311-4376-A6A8-04C1CDFE9B89}" presName="aSpace" presStyleCnt="0"/>
      <dgm:spPr/>
    </dgm:pt>
  </dgm:ptLst>
  <dgm:cxnLst>
    <dgm:cxn modelId="{12F6F9AF-75D0-4351-B30C-10717D9C2048}" type="presOf" srcId="{1CA7AD06-B562-40F7-A94F-B7C9580FCD5F}" destId="{E362F49B-28B3-49F1-A661-3D9D82FCF878}" srcOrd="0" destOrd="0" presId="urn:microsoft.com/office/officeart/2005/8/layout/pyramid2"/>
    <dgm:cxn modelId="{D83A9E09-3185-49C2-8F4A-906E3345520C}" srcId="{7F9E62EE-17D0-492F-B912-8BAC3632F940}" destId="{AFF158C8-461A-402D-91A1-C1822E6DBBA1}" srcOrd="0" destOrd="0" parTransId="{4C16E0A8-9962-469C-8FDA-F18CCA0D640B}" sibTransId="{632B8B0D-067C-4891-A515-5BCA485262FD}"/>
    <dgm:cxn modelId="{F0F29A3E-AAE1-4297-9B42-605D4D932128}" type="presOf" srcId="{0401340D-06B3-4D42-B333-70DBE8FB248E}" destId="{B4E15C5C-0CE9-4660-A84F-03CF12D5DAA0}" srcOrd="0" destOrd="1" presId="urn:microsoft.com/office/officeart/2005/8/layout/pyramid2"/>
    <dgm:cxn modelId="{AA61C6D8-2DB6-4838-9BB0-2867FDBCA388}" type="presOf" srcId="{833E1845-AA8E-4D50-B022-BBC2AFEF603F}" destId="{18CD9EFC-F205-408F-BF69-B217095DFA91}" srcOrd="0" destOrd="1" presId="urn:microsoft.com/office/officeart/2005/8/layout/pyramid2"/>
    <dgm:cxn modelId="{C101700B-709F-4C4A-89D8-013753B65AA0}" srcId="{7F9E62EE-17D0-492F-B912-8BAC3632F940}" destId="{28C600D8-6311-4376-A6A8-04C1CDFE9B89}" srcOrd="4" destOrd="0" parTransId="{889C92AF-5F67-4273-99E2-C561824DAC03}" sibTransId="{09260D33-32A4-47E7-818D-FEB8AAA18D7B}"/>
    <dgm:cxn modelId="{AB2447D7-E3C4-4549-8B67-1CB315D0E15E}" srcId="{28C600D8-6311-4376-A6A8-04C1CDFE9B89}" destId="{833E1845-AA8E-4D50-B022-BBC2AFEF603F}" srcOrd="0" destOrd="0" parTransId="{50C8971A-B50B-4274-B18F-F2E5623392FB}" sibTransId="{81A73BEB-33FA-4D50-8818-D12E044F7D8D}"/>
    <dgm:cxn modelId="{12AE3173-4FC5-4C31-B64D-231AA3331FF1}" type="presOf" srcId="{D79E494C-C982-4C13-AD26-BB0E372B6234}" destId="{9E91493B-B61C-48BE-8BA6-50F5352F6833}" srcOrd="0" destOrd="1" presId="urn:microsoft.com/office/officeart/2005/8/layout/pyramid2"/>
    <dgm:cxn modelId="{657CAD18-8EAA-4AB3-9DE6-E37E8EA59F2B}" type="presOf" srcId="{443C9183-7E73-4E13-8936-4FF5F736E44D}" destId="{FAA534B7-7CBC-4B14-943D-952E7F74C73C}" srcOrd="0" destOrd="0" presId="urn:microsoft.com/office/officeart/2005/8/layout/pyramid2"/>
    <dgm:cxn modelId="{C1A52545-E33A-4C0A-8D59-DE5416227F9B}" type="presOf" srcId="{5EF5D1C1-6742-468D-89C9-5F45F6ED5273}" destId="{E362F49B-28B3-49F1-A661-3D9D82FCF878}" srcOrd="0" destOrd="1" presId="urn:microsoft.com/office/officeart/2005/8/layout/pyramid2"/>
    <dgm:cxn modelId="{794FBCBA-981F-4BFC-823B-0A9496B84625}" type="presOf" srcId="{AFF158C8-461A-402D-91A1-C1822E6DBBA1}" destId="{B4E15C5C-0CE9-4660-A84F-03CF12D5DAA0}" srcOrd="0" destOrd="0" presId="urn:microsoft.com/office/officeart/2005/8/layout/pyramid2"/>
    <dgm:cxn modelId="{8B4FA1C3-36A5-483A-B24E-89E2F0C42F71}" srcId="{7F9E62EE-17D0-492F-B912-8BAC3632F940}" destId="{DA478545-3166-43C8-96EA-49692F24EE92}" srcOrd="3" destOrd="0" parTransId="{1F09A330-0B27-4684-83F6-6FE0BF152AC4}" sibTransId="{FD41E759-4F90-45CF-B195-3FFF503ED7BE}"/>
    <dgm:cxn modelId="{FAE110A8-DF72-4AE0-AF3F-2D741AC53818}" srcId="{7F9E62EE-17D0-492F-B912-8BAC3632F940}" destId="{443C9183-7E73-4E13-8936-4FF5F736E44D}" srcOrd="2" destOrd="0" parTransId="{ADDD5221-43F3-4D83-8CF8-02492B276B79}" sibTransId="{1A72F482-AEB4-422A-918C-2DCD53319221}"/>
    <dgm:cxn modelId="{C624D704-D45C-4BAE-9BC6-FD413A181472}" type="presOf" srcId="{28C600D8-6311-4376-A6A8-04C1CDFE9B89}" destId="{18CD9EFC-F205-408F-BF69-B217095DFA91}" srcOrd="0" destOrd="0" presId="urn:microsoft.com/office/officeart/2005/8/layout/pyramid2"/>
    <dgm:cxn modelId="{EED190E2-0D74-44E4-922E-DA2A298572C6}" srcId="{7F9E62EE-17D0-492F-B912-8BAC3632F940}" destId="{1CA7AD06-B562-40F7-A94F-B7C9580FCD5F}" srcOrd="1" destOrd="0" parTransId="{1DBCD1B9-9FA2-408E-AC4F-A6B0B8EBB4C3}" sibTransId="{75634929-DDB7-4931-B59F-F32CD7B00CDB}"/>
    <dgm:cxn modelId="{68F95C0B-F8CE-4EC1-8DD4-FB107B2BE222}" srcId="{AFF158C8-461A-402D-91A1-C1822E6DBBA1}" destId="{0401340D-06B3-4D42-B333-70DBE8FB248E}" srcOrd="0" destOrd="0" parTransId="{DD92B918-11EF-47B8-A75C-2CFBD0106C56}" sibTransId="{05DD24A6-9FFD-44A2-9027-641907BEFA48}"/>
    <dgm:cxn modelId="{2EEC1366-F207-4677-AECF-12D2C7A19BC1}" type="presOf" srcId="{DA478545-3166-43C8-96EA-49692F24EE92}" destId="{9E91493B-B61C-48BE-8BA6-50F5352F6833}" srcOrd="0" destOrd="0" presId="urn:microsoft.com/office/officeart/2005/8/layout/pyramid2"/>
    <dgm:cxn modelId="{94CB6D1B-A8B8-4A45-90DB-B6AE7B720879}" srcId="{1CA7AD06-B562-40F7-A94F-B7C9580FCD5F}" destId="{5EF5D1C1-6742-468D-89C9-5F45F6ED5273}" srcOrd="0" destOrd="0" parTransId="{5CCE9D5B-5C51-47CD-97FC-526F7701B85C}" sibTransId="{7AFC6F88-3940-4B91-B586-CB003C382A85}"/>
    <dgm:cxn modelId="{E6EDD2E9-A14A-425D-9BF7-B06159398C2C}" type="presOf" srcId="{BE0E0645-5DCC-45CC-8B28-BA5F0F066BE7}" destId="{FAA534B7-7CBC-4B14-943D-952E7F74C73C}" srcOrd="0" destOrd="1" presId="urn:microsoft.com/office/officeart/2005/8/layout/pyramid2"/>
    <dgm:cxn modelId="{AE8236A0-92B1-4B8C-8072-AD7D29BE062E}" srcId="{443C9183-7E73-4E13-8936-4FF5F736E44D}" destId="{BE0E0645-5DCC-45CC-8B28-BA5F0F066BE7}" srcOrd="0" destOrd="0" parTransId="{44DFB49F-97B8-49CE-8DFC-F0F587ABC1FD}" sibTransId="{6776E5CB-D113-4441-8D65-47195F3B4555}"/>
    <dgm:cxn modelId="{72F69DC4-5A91-4BEB-A156-801CA413761D}" srcId="{DA478545-3166-43C8-96EA-49692F24EE92}" destId="{D79E494C-C982-4C13-AD26-BB0E372B6234}" srcOrd="0" destOrd="0" parTransId="{A6E52BF9-72F3-4AFB-88B6-CE2D9EA8C2FF}" sibTransId="{13B24F9D-50DF-468E-BE2C-ED248C4FEBE8}"/>
    <dgm:cxn modelId="{7FCC1E2B-0DEB-44F9-A726-D5F408674DA6}" type="presOf" srcId="{7F9E62EE-17D0-492F-B912-8BAC3632F940}" destId="{7DD68F1A-9870-4096-82EF-3CB74692116E}" srcOrd="0" destOrd="0" presId="urn:microsoft.com/office/officeart/2005/8/layout/pyramid2"/>
    <dgm:cxn modelId="{C236A2D8-B24A-4818-ACA3-D013544AA278}" type="presParOf" srcId="{7DD68F1A-9870-4096-82EF-3CB74692116E}" destId="{61BB23BC-B7F6-42BA-BF92-42BD0B24E3B2}" srcOrd="0" destOrd="0" presId="urn:microsoft.com/office/officeart/2005/8/layout/pyramid2"/>
    <dgm:cxn modelId="{30A859BD-CF51-44AD-A2E6-EA4D307D915D}" type="presParOf" srcId="{7DD68F1A-9870-4096-82EF-3CB74692116E}" destId="{3202F5F6-AE58-4845-8B22-F7A0277EAC64}" srcOrd="1" destOrd="0" presId="urn:microsoft.com/office/officeart/2005/8/layout/pyramid2"/>
    <dgm:cxn modelId="{D18D5E03-268E-4AD8-94F5-769DEBEC1A0F}" type="presParOf" srcId="{3202F5F6-AE58-4845-8B22-F7A0277EAC64}" destId="{B4E15C5C-0CE9-4660-A84F-03CF12D5DAA0}" srcOrd="0" destOrd="0" presId="urn:microsoft.com/office/officeart/2005/8/layout/pyramid2"/>
    <dgm:cxn modelId="{1F67E5FE-75E8-4AC0-96B4-775DC7339F82}" type="presParOf" srcId="{3202F5F6-AE58-4845-8B22-F7A0277EAC64}" destId="{7F12E5E9-96DD-41E3-97BD-4EE2301337D2}" srcOrd="1" destOrd="0" presId="urn:microsoft.com/office/officeart/2005/8/layout/pyramid2"/>
    <dgm:cxn modelId="{666E6C43-BFA1-4C25-B5C6-5BFF574A106C}" type="presParOf" srcId="{3202F5F6-AE58-4845-8B22-F7A0277EAC64}" destId="{E362F49B-28B3-49F1-A661-3D9D82FCF878}" srcOrd="2" destOrd="0" presId="urn:microsoft.com/office/officeart/2005/8/layout/pyramid2"/>
    <dgm:cxn modelId="{DCE8AECE-4B67-426D-AFF7-9C3D7B44A81B}" type="presParOf" srcId="{3202F5F6-AE58-4845-8B22-F7A0277EAC64}" destId="{048B43E4-A333-47CF-88BF-1F47D00B215D}" srcOrd="3" destOrd="0" presId="urn:microsoft.com/office/officeart/2005/8/layout/pyramid2"/>
    <dgm:cxn modelId="{AA3DE533-EC81-4F63-8EDE-E1D60BA90529}" type="presParOf" srcId="{3202F5F6-AE58-4845-8B22-F7A0277EAC64}" destId="{FAA534B7-7CBC-4B14-943D-952E7F74C73C}" srcOrd="4" destOrd="0" presId="urn:microsoft.com/office/officeart/2005/8/layout/pyramid2"/>
    <dgm:cxn modelId="{53ACEC31-EE8D-444B-9EA9-91EE0E641970}" type="presParOf" srcId="{3202F5F6-AE58-4845-8B22-F7A0277EAC64}" destId="{08B163A5-A624-4490-BA2D-A704AB6D217C}" srcOrd="5" destOrd="0" presId="urn:microsoft.com/office/officeart/2005/8/layout/pyramid2"/>
    <dgm:cxn modelId="{65556C0D-C9A7-464E-8109-D30C0EFDB28D}" type="presParOf" srcId="{3202F5F6-AE58-4845-8B22-F7A0277EAC64}" destId="{9E91493B-B61C-48BE-8BA6-50F5352F6833}" srcOrd="6" destOrd="0" presId="urn:microsoft.com/office/officeart/2005/8/layout/pyramid2"/>
    <dgm:cxn modelId="{0EB8514A-7C43-4B02-8D42-E1FA1A650A8E}" type="presParOf" srcId="{3202F5F6-AE58-4845-8B22-F7A0277EAC64}" destId="{B4A00F7A-321E-4D4B-8A68-B8B440236546}" srcOrd="7" destOrd="0" presId="urn:microsoft.com/office/officeart/2005/8/layout/pyramid2"/>
    <dgm:cxn modelId="{4FE3640B-75EF-4832-B293-4318737B22D5}" type="presParOf" srcId="{3202F5F6-AE58-4845-8B22-F7A0277EAC64}" destId="{18CD9EFC-F205-408F-BF69-B217095DFA91}" srcOrd="8" destOrd="0" presId="urn:microsoft.com/office/officeart/2005/8/layout/pyramid2"/>
    <dgm:cxn modelId="{F4074118-1375-4630-BD27-8410493096E4}" type="presParOf" srcId="{3202F5F6-AE58-4845-8B22-F7A0277EAC64}" destId="{9625BC15-3058-4E06-B662-7782CBC5A2DC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BB23BC-B7F6-42BA-BF92-42BD0B24E3B2}">
      <dsp:nvSpPr>
        <dsp:cNvPr id="0" name=""/>
        <dsp:cNvSpPr/>
      </dsp:nvSpPr>
      <dsp:spPr>
        <a:xfrm>
          <a:off x="279393" y="0"/>
          <a:ext cx="4064000" cy="40640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15C5C-0CE9-4660-A84F-03CF12D5DAA0}">
      <dsp:nvSpPr>
        <dsp:cNvPr id="0" name=""/>
        <dsp:cNvSpPr/>
      </dsp:nvSpPr>
      <dsp:spPr>
        <a:xfrm>
          <a:off x="2271715" y="406796"/>
          <a:ext cx="4641845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一维数组</a:t>
          </a:r>
          <a:endParaRPr lang="zh-CN" altLang="en-US" sz="12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1" kern="1200" dirty="0" smtClean="0"/>
            <a:t> byte a</a:t>
          </a:r>
          <a:r>
            <a:rPr lang="en-US" altLang="zh-CN" sz="1600" kern="1200" dirty="0" smtClean="0"/>
            <a:t>[1];</a:t>
          </a:r>
          <a:endParaRPr lang="zh-CN" altLang="en-US" sz="1600" kern="1200" dirty="0"/>
        </a:p>
      </dsp:txBody>
      <dsp:txXfrm>
        <a:off x="2299923" y="435004"/>
        <a:ext cx="4585429" cy="521433"/>
      </dsp:txXfrm>
    </dsp:sp>
    <dsp:sp modelId="{E362F49B-28B3-49F1-A661-3D9D82FCF878}">
      <dsp:nvSpPr>
        <dsp:cNvPr id="0" name=""/>
        <dsp:cNvSpPr/>
      </dsp:nvSpPr>
      <dsp:spPr>
        <a:xfrm>
          <a:off x="2271715" y="1056878"/>
          <a:ext cx="4641845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二维数组</a:t>
          </a:r>
          <a:endParaRPr lang="zh-CN" altLang="en-US" sz="12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1" kern="1200" dirty="0" smtClean="0"/>
            <a:t> short b</a:t>
          </a:r>
          <a:r>
            <a:rPr lang="en-US" altLang="zh-CN" sz="1600" kern="1200" dirty="0" smtClean="0"/>
            <a:t>[2][2];</a:t>
          </a:r>
          <a:endParaRPr lang="zh-CN" altLang="en-US" sz="1600" kern="1200" dirty="0"/>
        </a:p>
      </dsp:txBody>
      <dsp:txXfrm>
        <a:off x="2299923" y="1085086"/>
        <a:ext cx="4585429" cy="521433"/>
      </dsp:txXfrm>
    </dsp:sp>
    <dsp:sp modelId="{FAA534B7-7CBC-4B14-943D-952E7F74C73C}">
      <dsp:nvSpPr>
        <dsp:cNvPr id="0" name=""/>
        <dsp:cNvSpPr/>
      </dsp:nvSpPr>
      <dsp:spPr>
        <a:xfrm>
          <a:off x="2271715" y="1706959"/>
          <a:ext cx="4641845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三维数组</a:t>
          </a:r>
          <a:endParaRPr lang="zh-CN" altLang="en-US" sz="12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1" kern="1200" dirty="0" smtClean="0"/>
            <a:t> </a:t>
          </a:r>
          <a:r>
            <a:rPr lang="en-US" altLang="zh-CN" sz="1600" b="1" kern="1200" dirty="0" err="1" smtClean="0"/>
            <a:t>int</a:t>
          </a:r>
          <a:r>
            <a:rPr lang="en-US" altLang="zh-CN" sz="1600" b="1" kern="1200" dirty="0" smtClean="0"/>
            <a:t> c</a:t>
          </a:r>
          <a:r>
            <a:rPr lang="en-US" altLang="zh-CN" sz="1600" kern="1200" dirty="0" smtClean="0"/>
            <a:t>[3][4][5]; </a:t>
          </a:r>
          <a:endParaRPr lang="zh-CN" altLang="en-US" sz="1600" kern="1200" dirty="0"/>
        </a:p>
      </dsp:txBody>
      <dsp:txXfrm>
        <a:off x="2299923" y="1735167"/>
        <a:ext cx="4585429" cy="521433"/>
      </dsp:txXfrm>
    </dsp:sp>
    <dsp:sp modelId="{9E91493B-B61C-48BE-8BA6-50F5352F6833}">
      <dsp:nvSpPr>
        <dsp:cNvPr id="0" name=""/>
        <dsp:cNvSpPr/>
      </dsp:nvSpPr>
      <dsp:spPr>
        <a:xfrm>
          <a:off x="2271715" y="2357040"/>
          <a:ext cx="4641845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四维数组</a:t>
          </a:r>
          <a:endParaRPr lang="zh-CN" altLang="en-US" sz="12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1" kern="1200" dirty="0" smtClean="0"/>
            <a:t> char d</a:t>
          </a:r>
          <a:r>
            <a:rPr lang="en-US" altLang="zh-CN" sz="1600" kern="1200" dirty="0" smtClean="0"/>
            <a:t>[6][7][8][9]; </a:t>
          </a:r>
          <a:endParaRPr lang="zh-CN" altLang="en-US" sz="1600" kern="1200" dirty="0"/>
        </a:p>
      </dsp:txBody>
      <dsp:txXfrm>
        <a:off x="2299923" y="2385248"/>
        <a:ext cx="4585429" cy="521433"/>
      </dsp:txXfrm>
    </dsp:sp>
    <dsp:sp modelId="{18CD9EFC-F205-408F-BF69-B217095DFA91}">
      <dsp:nvSpPr>
        <dsp:cNvPr id="0" name=""/>
        <dsp:cNvSpPr/>
      </dsp:nvSpPr>
      <dsp:spPr>
        <a:xfrm>
          <a:off x="2271715" y="3007121"/>
          <a:ext cx="4641845" cy="5778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五维数组</a:t>
          </a:r>
          <a:endParaRPr lang="zh-CN" altLang="en-US" sz="12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b="1" kern="1200" dirty="0" smtClean="0"/>
            <a:t>double e</a:t>
          </a:r>
          <a:r>
            <a:rPr lang="en-US" altLang="zh-CN" sz="1600" kern="1200" dirty="0" smtClean="0"/>
            <a:t>[10][11][12][13][14];</a:t>
          </a:r>
          <a:endParaRPr lang="zh-CN" altLang="en-US" sz="1600" kern="1200" dirty="0"/>
        </a:p>
      </dsp:txBody>
      <dsp:txXfrm>
        <a:off x="2299923" y="3035329"/>
        <a:ext cx="4585429" cy="521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135E7B8C-6494-44A5-8D1C-A56E7EA14E4E}" type="datetimeFigureOut">
              <a:rPr lang="zh-CN" altLang="en-US"/>
              <a:pPr>
                <a:defRPr/>
              </a:pPr>
              <a:t>2017/7/20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5603E0E3-A6A5-4248-A7BB-3D0531AB22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658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81DAF6D0-16B2-4DFB-B9CD-777FC0C30284}" type="datetimeFigureOut">
              <a:rPr lang="zh-CN" altLang="en-US"/>
              <a:pPr>
                <a:defRPr/>
              </a:pPr>
              <a:t>2017/7/20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D57F44F4-ED3E-41D0-994F-61CD2CD6D7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156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5B6E6F-C306-485F-A47C-91FEC0BA1B21}" type="slidenum">
              <a:rPr lang="zh-CN" altLang="en-US" smtClean="0">
                <a:ea typeface="宋体" pitchFamily="2" charset="-122"/>
              </a:rPr>
              <a:pPr/>
              <a:t>80</a:t>
            </a:fld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7056DFA-C40F-4869-B97D-72D74D3B0ADF}" type="slidenum">
              <a:rPr lang="zh-CN" altLang="en-US" smtClean="0">
                <a:ea typeface="宋体" pitchFamily="2" charset="-122"/>
              </a:rPr>
              <a:pPr/>
              <a:t>84</a:t>
            </a:fld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49297-E2A2-40AF-9E1B-A3EECB6CC5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0215E-09DE-49F6-A899-D0B752F4D8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B94C7-BE1E-41CC-9671-10E08452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18E83-50D3-4055-A07C-61C0679FC4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8C413-D41F-41F4-BA82-338FAF84B1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FE9A0-C1A2-46AB-87DF-2AF345B96B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9FE6A-1826-4FCA-B15C-9DB81D71F4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CF735-0401-4A13-BB22-EE0E128B2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5DAF0-E06D-4F00-8449-3922B94479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94D9A-770F-4F32-8BC2-E5D497E061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BAA97-851D-4C9E-AFB0-614FC9910A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fld id="{1C0C3990-52CD-4777-978F-F80E115A0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1538" y="1785932"/>
            <a:ext cx="71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9600" dirty="0" smtClean="0"/>
              <a:t>  a   </a:t>
            </a:r>
            <a:r>
              <a:rPr lang="en-US" altLang="zh-CN" sz="9600" b="1" dirty="0" smtClean="0">
                <a:solidFill>
                  <a:srgbClr val="0070C0"/>
                </a:solidFill>
              </a:rPr>
              <a:t>[</a:t>
            </a:r>
            <a:r>
              <a:rPr lang="en-US" altLang="zh-CN" sz="9600" dirty="0" smtClean="0"/>
              <a:t> 10 </a:t>
            </a:r>
            <a:r>
              <a:rPr lang="en-US" altLang="zh-CN" sz="9600" b="1" dirty="0" smtClean="0">
                <a:solidFill>
                  <a:srgbClr val="0070C0"/>
                </a:solidFill>
              </a:rPr>
              <a:t>]</a:t>
            </a:r>
            <a:r>
              <a:rPr lang="en-US" altLang="zh-CN" sz="9600" dirty="0" smtClean="0"/>
              <a:t> ;</a:t>
            </a:r>
            <a:endParaRPr lang="zh-CN" altLang="en-US" sz="9600" dirty="0"/>
          </a:p>
        </p:txBody>
      </p:sp>
      <p:sp>
        <p:nvSpPr>
          <p:cNvPr id="5" name="圆角矩形标注 4"/>
          <p:cNvSpPr/>
          <p:nvPr/>
        </p:nvSpPr>
        <p:spPr>
          <a:xfrm>
            <a:off x="2514600" y="3355592"/>
            <a:ext cx="1905000" cy="428628"/>
          </a:xfrm>
          <a:prstGeom prst="wedgeRoundRectCallout">
            <a:avLst>
              <a:gd name="adj1" fmla="val -8153"/>
              <a:gd name="adj2" fmla="val -135850"/>
              <a:gd name="adj3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latin typeface="华文隶书" pitchFamily="2" charset="-122"/>
                <a:ea typeface="华文隶书" pitchFamily="2" charset="-122"/>
              </a:rPr>
              <a:t>数组名</a:t>
            </a:r>
            <a:endParaRPr lang="zh-CN" altLang="en-US" sz="1400" b="1" dirty="0">
              <a:latin typeface="华文隶书" pitchFamily="2" charset="-122"/>
              <a:ea typeface="华文隶书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964909" y="1428742"/>
            <a:ext cx="642942" cy="57150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rot="10800000">
            <a:off x="6715140" y="1500180"/>
            <a:ext cx="642942" cy="57150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569760" y="895327"/>
            <a:ext cx="1143008" cy="42862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方括号</a:t>
            </a:r>
            <a:endParaRPr lang="zh-CN" altLang="en-US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529299" y="2000246"/>
            <a:ext cx="1428760" cy="2000264"/>
            <a:chOff x="5072066" y="2214560"/>
            <a:chExt cx="1428760" cy="2000264"/>
          </a:xfrm>
        </p:grpSpPr>
        <p:sp>
          <p:nvSpPr>
            <p:cNvPr id="13" name="矩形 12"/>
            <p:cNvSpPr/>
            <p:nvPr/>
          </p:nvSpPr>
          <p:spPr>
            <a:xfrm>
              <a:off x="5072066" y="2214560"/>
              <a:ext cx="1428760" cy="12144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/>
            <p:nvPr/>
          </p:nvCxnSpPr>
          <p:spPr>
            <a:xfrm rot="5400000">
              <a:off x="5394331" y="3821121"/>
              <a:ext cx="785818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5626914" y="4000510"/>
            <a:ext cx="1143008" cy="42862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数组长度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987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按扭-5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62" y="1000114"/>
            <a:ext cx="500066" cy="500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2976" y="1071552"/>
            <a:ext cx="135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2">
                    <a:lumMod val="75000"/>
                  </a:schemeClr>
                </a:solidFill>
                <a:latin typeface="华文彩云" pitchFamily="2" charset="-122"/>
                <a:ea typeface="华文彩云" pitchFamily="2" charset="-122"/>
              </a:rPr>
              <a:t>注意</a:t>
            </a:r>
            <a:endParaRPr lang="zh-CN" altLang="en-US" sz="4000" b="1" dirty="0">
              <a:solidFill>
                <a:schemeClr val="tx2">
                  <a:lumMod val="75000"/>
                </a:schemeClr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1538" y="2214560"/>
            <a:ext cx="22860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i</a:t>
            </a:r>
            <a:r>
              <a:rPr lang="en-US" altLang="zh-CN" sz="3200" dirty="0" smtClean="0"/>
              <a:t> =5;</a:t>
            </a:r>
          </a:p>
          <a:p>
            <a:r>
              <a:rPr lang="en-US" altLang="zh-CN" sz="3200" b="1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3200" dirty="0" smtClean="0"/>
              <a:t> a[</a:t>
            </a:r>
            <a:r>
              <a:rPr lang="en-US" altLang="zh-CN" sz="3200" dirty="0" err="1" smtClean="0"/>
              <a:t>i</a:t>
            </a:r>
            <a:r>
              <a:rPr lang="en-US" altLang="zh-CN" sz="3200" dirty="0" smtClean="0"/>
              <a:t>];</a:t>
            </a:r>
            <a:endParaRPr lang="zh-CN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929190" y="1142990"/>
            <a:ext cx="3929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i</a:t>
            </a:r>
            <a:r>
              <a:rPr lang="en-US" altLang="zh-CN" sz="3200" dirty="0" smtClean="0"/>
              <a:t> =5;</a:t>
            </a:r>
          </a:p>
          <a:p>
            <a:r>
              <a:rPr lang="en-US" altLang="zh-CN" sz="3200" b="1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i</a:t>
            </a:r>
            <a:r>
              <a:rPr lang="en-US" altLang="zh-CN" sz="3200" dirty="0" smtClean="0"/>
              <a:t> [2]={1,2};</a:t>
            </a:r>
            <a:endParaRPr lang="zh-CN" altLang="en-US" sz="3200" dirty="0"/>
          </a:p>
        </p:txBody>
      </p:sp>
      <p:pic>
        <p:nvPicPr>
          <p:cNvPr id="7" name="图片 6" descr="按扭-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14" y="3429006"/>
            <a:ext cx="1076520" cy="1076520"/>
          </a:xfrm>
          <a:prstGeom prst="rect">
            <a:avLst/>
          </a:prstGeom>
        </p:spPr>
      </p:pic>
      <p:pic>
        <p:nvPicPr>
          <p:cNvPr id="8" name="图片 7" descr="按扭-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00958" y="1643056"/>
            <a:ext cx="576454" cy="576454"/>
          </a:xfrm>
          <a:prstGeom prst="rect">
            <a:avLst/>
          </a:prstGeom>
        </p:spPr>
      </p:pic>
      <p:sp>
        <p:nvSpPr>
          <p:cNvPr id="9" name="椭圆形标注 8"/>
          <p:cNvSpPr/>
          <p:nvPr/>
        </p:nvSpPr>
        <p:spPr>
          <a:xfrm>
            <a:off x="2428860" y="3357568"/>
            <a:ext cx="2071702" cy="642942"/>
          </a:xfrm>
          <a:prstGeom prst="wedgeEllipseCallout">
            <a:avLst>
              <a:gd name="adj1" fmla="val -65911"/>
              <a:gd name="adj2" fmla="val -70024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华文隶书" pitchFamily="2" charset="-122"/>
                <a:ea typeface="华文隶书" pitchFamily="2" charset="-122"/>
              </a:rPr>
              <a:t>只能是常量表达式</a:t>
            </a:r>
            <a:endParaRPr lang="zh-CN" altLang="en-US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00694" y="1214428"/>
            <a:ext cx="285752" cy="500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00694" y="1714494"/>
            <a:ext cx="285752" cy="500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rot="10800000" flipV="1">
            <a:off x="4572000" y="1428742"/>
            <a:ext cx="928694" cy="5000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10800000">
            <a:off x="4500562" y="2000246"/>
            <a:ext cx="1071570" cy="21431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857620" y="1785932"/>
            <a:ext cx="642942" cy="35719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重名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8656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  <p:bldP spid="10" grpId="0" animBg="1"/>
      <p:bldP spid="11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4414" y="1643056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华文新魏" pitchFamily="2" charset="-122"/>
                <a:ea typeface="华文新魏" pitchFamily="2" charset="-122"/>
              </a:rPr>
              <a:t>一维数组引用的一般格式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3108" y="2143122"/>
            <a:ext cx="350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 smtClean="0">
                <a:solidFill>
                  <a:srgbClr val="5123AD"/>
                </a:solidFill>
                <a:latin typeface="华文新魏" pitchFamily="2" charset="-122"/>
                <a:ea typeface="华文新魏" pitchFamily="2" charset="-122"/>
              </a:rPr>
              <a:t>数组名</a:t>
            </a:r>
            <a:r>
              <a:rPr lang="en-US" altLang="zh-CN" sz="1600" dirty="0" smtClean="0">
                <a:solidFill>
                  <a:srgbClr val="5123AD"/>
                </a:solidFill>
                <a:latin typeface="华文新魏" pitchFamily="2" charset="-122"/>
                <a:ea typeface="华文新魏" pitchFamily="2" charset="-122"/>
              </a:rPr>
              <a:t>[</a:t>
            </a:r>
            <a:r>
              <a:rPr lang="zh-CN" altLang="zh-CN" sz="1600" dirty="0" smtClean="0">
                <a:solidFill>
                  <a:srgbClr val="5123AD"/>
                </a:solidFill>
                <a:latin typeface="华文新魏" pitchFamily="2" charset="-122"/>
                <a:ea typeface="华文新魏" pitchFamily="2" charset="-122"/>
              </a:rPr>
              <a:t>下标</a:t>
            </a:r>
            <a:r>
              <a:rPr lang="en-US" altLang="zh-CN" sz="1600" dirty="0" smtClean="0">
                <a:solidFill>
                  <a:srgbClr val="5123AD"/>
                </a:solidFill>
                <a:latin typeface="华文新魏" pitchFamily="2" charset="-122"/>
                <a:ea typeface="华文新魏" pitchFamily="2" charset="-122"/>
              </a:rPr>
              <a:t>]</a:t>
            </a:r>
            <a:endParaRPr lang="zh-CN" altLang="zh-CN" sz="1600" dirty="0">
              <a:solidFill>
                <a:srgbClr val="5123AD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5852" y="2643188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华文新魏" pitchFamily="2" charset="-122"/>
                <a:ea typeface="华文新魏" pitchFamily="2" charset="-122"/>
              </a:rPr>
              <a:t>举例：</a:t>
            </a:r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3108" y="264318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int</a:t>
            </a:r>
            <a:r>
              <a:rPr lang="en-US" altLang="zh-CN" dirty="0" smtClean="0"/>
              <a:t> a[5];  	</a:t>
            </a:r>
            <a:endParaRPr lang="zh-CN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2786050" y="3857634"/>
            <a:ext cx="857256" cy="5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71670" y="435770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a[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altLang="zh-CN" dirty="0" smtClean="0"/>
              <a:t>]</a:t>
            </a:r>
            <a:endParaRPr lang="zh-CN" altLang="zh-CN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857488" y="435770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a[1]</a:t>
            </a:r>
            <a:endParaRPr lang="zh-CN" altLang="zh-CN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714744" y="435770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a[2]</a:t>
            </a:r>
            <a:endParaRPr lang="zh-CN" altLang="zh-CN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643438" y="435770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a[3]</a:t>
            </a:r>
            <a:endParaRPr lang="zh-CN" altLang="zh-CN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500694" y="435770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a[4]</a:t>
            </a:r>
            <a:endParaRPr lang="zh-CN" altLang="zh-CN" dirty="0" smtClean="0"/>
          </a:p>
        </p:txBody>
      </p:sp>
      <p:sp>
        <p:nvSpPr>
          <p:cNvPr id="18" name="矩形 17"/>
          <p:cNvSpPr/>
          <p:nvPr/>
        </p:nvSpPr>
        <p:spPr>
          <a:xfrm>
            <a:off x="3643306" y="3857634"/>
            <a:ext cx="857256" cy="5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00562" y="3857634"/>
            <a:ext cx="857256" cy="5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215074" y="3857634"/>
            <a:ext cx="857256" cy="50006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928794" y="3857634"/>
            <a:ext cx="857256" cy="5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357818" y="3857634"/>
            <a:ext cx="857256" cy="5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357950" y="435770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a[5]</a:t>
            </a:r>
            <a:endParaRPr lang="zh-CN" altLang="zh-CN" dirty="0" smtClean="0"/>
          </a:p>
        </p:txBody>
      </p:sp>
      <p:pic>
        <p:nvPicPr>
          <p:cNvPr id="24" name="图片 23" descr="按扭-5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12" y="3714758"/>
            <a:ext cx="862205" cy="86220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43108" y="3071816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a[0] =1;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143108" y="3429006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a[4] =2;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071670" y="3929072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00694" y="3929072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1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一维数组的引用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2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388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3762" y="1925421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一</a:t>
            </a:r>
            <a:r>
              <a:rPr lang="zh-CN" altLang="en-US" sz="3600" b="1" smtClean="0">
                <a:solidFill>
                  <a:schemeClr val="bg1"/>
                </a:solidFill>
              </a:rPr>
              <a:t>维数组初始化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2625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一维数组</a:t>
            </a:r>
            <a:r>
              <a:rPr lang="zh-CN" altLang="en-US" sz="3200" dirty="0" smtClean="0">
                <a:latin typeface="+mj-lt"/>
                <a:ea typeface="+mj-ea"/>
                <a:cs typeface="+mj-cs"/>
              </a:rPr>
              <a:t>初始化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533400" y="1504950"/>
            <a:ext cx="435265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b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数值</a:t>
            </a:r>
            <a:r>
              <a:rPr lang="zh-CN" altLang="en-US" b="1" cap="none" spc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初始化</a:t>
            </a:r>
            <a:r>
              <a:rPr lang="zh-CN" altLang="en-US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：就是给数组赋初值。</a:t>
            </a:r>
            <a:endParaRPr lang="zh-CN" altLang="en-US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9489" y="1752421"/>
            <a:ext cx="240803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+mn-ea"/>
              </a:rPr>
              <a:t>int</a:t>
            </a:r>
            <a:r>
              <a:rPr lang="en-US" altLang="zh-CN" b="1" dirty="0" smtClean="0">
                <a:latin typeface="+mn-ea"/>
              </a:rPr>
              <a:t> a[3] =  {1,2,3}</a:t>
            </a:r>
            <a:endParaRPr lang="zh-CN" altLang="zh-CN" b="1" dirty="0" smtClean="0">
              <a:latin typeface="+mn-ea"/>
            </a:endParaRPr>
          </a:p>
          <a:p>
            <a:r>
              <a:rPr lang="en-US" altLang="zh-CN" b="1" dirty="0" smtClean="0">
                <a:latin typeface="+mn-ea"/>
              </a:rPr>
              <a:t>a[0] = 1;	</a:t>
            </a:r>
            <a:endParaRPr lang="zh-CN" altLang="zh-CN" b="1" dirty="0" smtClean="0">
              <a:latin typeface="+mn-ea"/>
            </a:endParaRPr>
          </a:p>
          <a:p>
            <a:r>
              <a:rPr lang="en-US" altLang="zh-CN" b="1" dirty="0" smtClean="0">
                <a:latin typeface="+mn-ea"/>
              </a:rPr>
              <a:t>a[1] = 2; 	</a:t>
            </a:r>
            <a:endParaRPr lang="zh-CN" altLang="zh-CN" b="1" dirty="0" smtClean="0">
              <a:latin typeface="+mn-ea"/>
            </a:endParaRPr>
          </a:p>
          <a:p>
            <a:r>
              <a:rPr lang="en-US" altLang="zh-CN" b="1" dirty="0" smtClean="0">
                <a:latin typeface="+mn-ea"/>
              </a:rPr>
              <a:t>a[2] = 3;</a:t>
            </a:r>
            <a:endParaRPr lang="zh-CN" altLang="en-US" b="1" dirty="0" smtClean="0">
              <a:latin typeface="+mn-ea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2895600" y="2114550"/>
            <a:ext cx="1524000" cy="609600"/>
          </a:xfrm>
          <a:prstGeom prst="wedgeRoundRectCallout">
            <a:avLst>
              <a:gd name="adj1" fmla="val 73613"/>
              <a:gd name="adj2" fmla="val -3194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FF0000"/>
                </a:solidFill>
                <a:latin typeface="+mn-ea"/>
              </a:rPr>
              <a:t>第一个元素从</a:t>
            </a:r>
            <a:r>
              <a:rPr lang="en-US" altLang="zh-CN" sz="1400" b="1" dirty="0" smtClean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1400" b="1" dirty="0" smtClean="0">
                <a:solidFill>
                  <a:srgbClr val="FF0000"/>
                </a:solidFill>
                <a:latin typeface="+mn-ea"/>
              </a:rPr>
              <a:t>开始</a:t>
            </a:r>
            <a:endParaRPr lang="zh-CN" altLang="en-US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8200" y="3257550"/>
            <a:ext cx="240803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+mn-ea"/>
              </a:rPr>
              <a:t>int</a:t>
            </a:r>
            <a:r>
              <a:rPr lang="en-US" altLang="zh-CN" b="1" dirty="0" smtClean="0">
                <a:latin typeface="+mn-ea"/>
              </a:rPr>
              <a:t> a[6] =  {1,2,3}</a:t>
            </a:r>
            <a:endParaRPr lang="zh-CN" altLang="zh-CN" b="1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8539" y="4019550"/>
            <a:ext cx="27590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+mn-ea"/>
              </a:rPr>
              <a:t>int</a:t>
            </a:r>
            <a:r>
              <a:rPr lang="en-US" altLang="zh-CN" b="1" dirty="0" smtClean="0">
                <a:latin typeface="+mn-ea"/>
              </a:rPr>
              <a:t> a[] =  {1,2,3,4,5}</a:t>
            </a:r>
            <a:endParaRPr lang="zh-CN" altLang="zh-CN" b="1" dirty="0">
              <a:latin typeface="+mn-ea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2895600" y="3257550"/>
            <a:ext cx="1419225" cy="609600"/>
          </a:xfrm>
          <a:prstGeom prst="wedgeRoundRectCallout">
            <a:avLst>
              <a:gd name="adj1" fmla="val 73613"/>
              <a:gd name="adj2" fmla="val -3194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FF0000"/>
                </a:solidFill>
              </a:rPr>
              <a:t>只给一部分元素赋值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895600" y="4084082"/>
            <a:ext cx="1495425" cy="609600"/>
          </a:xfrm>
          <a:prstGeom prst="wedgeRoundRectCallout">
            <a:avLst>
              <a:gd name="adj1" fmla="val 73613"/>
              <a:gd name="adj2" fmla="val -3194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FF0000"/>
                </a:solidFill>
              </a:rPr>
              <a:t>不指定数组长度赋初值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675" y="25527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 smtClean="0">
                <a:solidFill>
                  <a:srgbClr val="EF6011"/>
                </a:solidFill>
                <a:latin typeface="黑体" pitchFamily="49" charset="-122"/>
                <a:ea typeface="黑体" pitchFamily="49" charset="-122"/>
              </a:rPr>
              <a:t>三种初始化方法</a:t>
            </a:r>
          </a:p>
        </p:txBody>
      </p:sp>
    </p:spTree>
    <p:extLst>
      <p:ext uri="{BB962C8B-B14F-4D97-AF65-F5344CB8AC3E}">
        <p14:creationId xmlns:p14="http://schemas.microsoft.com/office/powerpoint/2010/main" val="137423498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779385" y="2483882"/>
          <a:ext cx="1752600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/>
                <a:gridCol w="584200"/>
                <a:gridCol w="5842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1" name="组合 30"/>
          <p:cNvGrpSpPr/>
          <p:nvPr/>
        </p:nvGrpSpPr>
        <p:grpSpPr>
          <a:xfrm>
            <a:off x="3747589" y="1581150"/>
            <a:ext cx="3959979" cy="2198132"/>
            <a:chOff x="3747589" y="1581150"/>
            <a:chExt cx="3959979" cy="2198132"/>
          </a:xfrm>
        </p:grpSpPr>
        <p:sp>
          <p:nvSpPr>
            <p:cNvPr id="3" name="TextBox 2"/>
            <p:cNvSpPr txBox="1"/>
            <p:nvPr/>
          </p:nvSpPr>
          <p:spPr>
            <a:xfrm>
              <a:off x="5334000" y="158115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arr</a:t>
              </a:r>
              <a:r>
                <a:rPr lang="en-US" altLang="zh-CN" dirty="0"/>
                <a:t>[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3</a:t>
              </a:r>
              <a:r>
                <a:rPr lang="en-US" altLang="zh-CN" dirty="0" smtClean="0"/>
                <a:t>];</a:t>
              </a:r>
              <a:endParaRPr lang="zh-CN" altLang="en-US" dirty="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47589" y="3409950"/>
              <a:ext cx="1281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arr</a:t>
              </a:r>
              <a:r>
                <a:rPr lang="en-US" altLang="zh-CN" dirty="0" smtClean="0"/>
                <a:t>[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0</a:t>
              </a:r>
              <a:r>
                <a:rPr lang="en-US" altLang="zh-CN" dirty="0" smtClean="0"/>
                <a:t>] = 13;</a:t>
              </a:r>
              <a:endParaRPr lang="zh-CN" altLang="zh-CN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9200" y="3409950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arr</a:t>
              </a:r>
              <a:r>
                <a:rPr lang="en-US" altLang="zh-CN" dirty="0" smtClean="0"/>
                <a:t>[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1</a:t>
              </a:r>
              <a:r>
                <a:rPr lang="en-US" altLang="zh-CN" dirty="0" smtClean="0"/>
                <a:t>] = 27;</a:t>
              </a:r>
              <a:endParaRPr lang="zh-CN" altLang="en-US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00800" y="3409950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arr</a:t>
              </a:r>
              <a:r>
                <a:rPr lang="en-US" altLang="zh-CN" dirty="0" smtClean="0"/>
                <a:t>[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2</a:t>
              </a:r>
              <a:r>
                <a:rPr lang="en-US" altLang="zh-CN" dirty="0" smtClean="0"/>
                <a:t>] = 45;</a:t>
              </a:r>
              <a:endParaRPr lang="zh-CN" altLang="en-US" dirty="0" smtClean="0"/>
            </a:p>
          </p:txBody>
        </p:sp>
        <p:sp>
          <p:nvSpPr>
            <p:cNvPr id="10" name="右大括号 9"/>
            <p:cNvSpPr/>
            <p:nvPr/>
          </p:nvSpPr>
          <p:spPr>
            <a:xfrm rot="16200000">
              <a:off x="5465185" y="1340883"/>
              <a:ext cx="381000" cy="1600200"/>
            </a:xfrm>
            <a:prstGeom prst="rightBrace">
              <a:avLst>
                <a:gd name="adj1" fmla="val 41913"/>
                <a:gd name="adj2" fmla="val 51411"/>
              </a:avLst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>
              <a:stCxn id="6" idx="0"/>
            </p:cNvCxnSpPr>
            <p:nvPr/>
          </p:nvCxnSpPr>
          <p:spPr>
            <a:xfrm flipV="1">
              <a:off x="4388395" y="3028950"/>
              <a:ext cx="488405" cy="381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7" idx="0"/>
            </p:cNvCxnSpPr>
            <p:nvPr/>
          </p:nvCxnSpPr>
          <p:spPr>
            <a:xfrm flipH="1" flipV="1">
              <a:off x="5638800" y="3028950"/>
              <a:ext cx="43784" cy="381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8" idx="0"/>
            </p:cNvCxnSpPr>
            <p:nvPr/>
          </p:nvCxnSpPr>
          <p:spPr>
            <a:xfrm flipH="1" flipV="1">
              <a:off x="6400800" y="3028950"/>
              <a:ext cx="653384" cy="381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noProof="0" dirty="0" smtClean="0">
                <a:latin typeface="+mj-lt"/>
                <a:ea typeface="+mj-ea"/>
                <a:cs typeface="+mj-cs"/>
              </a:rPr>
              <a:t>内存中的数组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990600" y="1962150"/>
            <a:ext cx="2876108" cy="16893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>
                <a:latin typeface="+mn-ea"/>
              </a:rPr>
              <a:t>int</a:t>
            </a:r>
            <a:r>
              <a:rPr lang="en-US" altLang="zh-CN" b="1" dirty="0" smtClean="0">
                <a:latin typeface="+mn-ea"/>
              </a:rPr>
              <a:t> </a:t>
            </a:r>
            <a:r>
              <a:rPr lang="en-US" altLang="zh-CN" b="1" dirty="0" err="1" smtClean="0">
                <a:latin typeface="+mn-ea"/>
              </a:rPr>
              <a:t>arr</a:t>
            </a:r>
            <a:r>
              <a:rPr lang="en-US" altLang="zh-CN" b="1" dirty="0" smtClean="0">
                <a:latin typeface="+mn-ea"/>
              </a:rPr>
              <a:t>[3] = {</a:t>
            </a:r>
            <a:r>
              <a:rPr lang="en-US" altLang="zh-CN" b="1" dirty="0">
                <a:latin typeface="+mn-ea"/>
              </a:rPr>
              <a:t>13,27,45}</a:t>
            </a:r>
            <a:endParaRPr lang="zh-CN" altLang="zh-CN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latin typeface="+mn-ea"/>
              </a:rPr>
              <a:t>arr</a:t>
            </a:r>
            <a:r>
              <a:rPr lang="en-US" altLang="zh-CN" b="1" dirty="0" smtClean="0">
                <a:latin typeface="+mn-ea"/>
              </a:rPr>
              <a:t>[0] = 13;	</a:t>
            </a:r>
            <a:endParaRPr lang="zh-CN" altLang="zh-CN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latin typeface="+mn-ea"/>
              </a:rPr>
              <a:t>arr</a:t>
            </a:r>
            <a:r>
              <a:rPr lang="en-US" altLang="zh-CN" b="1" dirty="0" smtClean="0">
                <a:latin typeface="+mn-ea"/>
              </a:rPr>
              <a:t>[1] = 27; 	</a:t>
            </a:r>
            <a:endParaRPr lang="zh-CN" altLang="zh-CN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latin typeface="+mn-ea"/>
              </a:rPr>
              <a:t>arr</a:t>
            </a:r>
            <a:r>
              <a:rPr lang="en-US" altLang="zh-CN" b="1" dirty="0" smtClean="0">
                <a:latin typeface="+mn-ea"/>
              </a:rPr>
              <a:t>[2] = 45;</a:t>
            </a:r>
            <a:endParaRPr lang="zh-CN" altLang="en-US" b="1" dirty="0" smtClean="0">
              <a:latin typeface="+mn-ea"/>
            </a:endParaRPr>
          </a:p>
        </p:txBody>
      </p:sp>
      <p:sp>
        <p:nvSpPr>
          <p:cNvPr id="29" name="圆角矩形标注 28"/>
          <p:cNvSpPr/>
          <p:nvPr/>
        </p:nvSpPr>
        <p:spPr>
          <a:xfrm>
            <a:off x="3200400" y="4095750"/>
            <a:ext cx="1219200" cy="609600"/>
          </a:xfrm>
          <a:prstGeom prst="wedgeRoundRectCallout">
            <a:avLst>
              <a:gd name="adj1" fmla="val 33797"/>
              <a:gd name="adj2" fmla="val -10416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FF0000"/>
                </a:solidFill>
                <a:latin typeface="+mn-ea"/>
              </a:rPr>
              <a:t>第一个元素从</a:t>
            </a:r>
            <a:r>
              <a:rPr lang="en-US" altLang="zh-CN" sz="1400" b="1" dirty="0" smtClean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1400" b="1" dirty="0" smtClean="0">
                <a:solidFill>
                  <a:srgbClr val="FF0000"/>
                </a:solidFill>
                <a:latin typeface="+mn-ea"/>
              </a:rPr>
              <a:t>开始</a:t>
            </a:r>
            <a:endParaRPr lang="zh-CN" altLang="en-US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6781800" y="4095750"/>
            <a:ext cx="1676400" cy="609600"/>
          </a:xfrm>
          <a:prstGeom prst="wedgeRoundRectCallout">
            <a:avLst>
              <a:gd name="adj1" fmla="val -37500"/>
              <a:gd name="adj2" fmla="val -10601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FF0000"/>
                </a:solidFill>
                <a:latin typeface="+mn-ea"/>
              </a:rPr>
              <a:t>第三个元素的索引是</a:t>
            </a:r>
            <a:r>
              <a:rPr lang="en-US" altLang="zh-CN" sz="1400" b="1" dirty="0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1400" b="1" dirty="0" smtClean="0">
                <a:solidFill>
                  <a:srgbClr val="FF0000"/>
                </a:solidFill>
                <a:latin typeface="+mn-ea"/>
              </a:rPr>
              <a:t>，不是</a:t>
            </a:r>
            <a:r>
              <a:rPr lang="en-US" altLang="zh-CN" sz="1400" b="1" dirty="0" smtClean="0">
                <a:solidFill>
                  <a:srgbClr val="FF0000"/>
                </a:solidFill>
                <a:latin typeface="+mn-ea"/>
              </a:rPr>
              <a:t>3</a:t>
            </a:r>
            <a:endParaRPr lang="zh-CN" altLang="en-US" sz="1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2" name="图片 31" descr="书藉图标4_0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8800" y="4095750"/>
            <a:ext cx="1066800" cy="5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2611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38200" y="1504950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宋体" pitchFamily="2" charset="-122"/>
              </a:rPr>
              <a:t>int</a:t>
            </a:r>
            <a:r>
              <a:rPr lang="en-US" altLang="zh-CN" b="1" dirty="0" smtClean="0">
                <a:latin typeface="宋体" pitchFamily="2" charset="-122"/>
              </a:rPr>
              <a:t> </a:t>
            </a:r>
            <a:r>
              <a:rPr lang="en-US" altLang="zh-CN" b="1" dirty="0" err="1" smtClean="0">
                <a:latin typeface="宋体" pitchFamily="2" charset="-122"/>
              </a:rPr>
              <a:t>arr</a:t>
            </a:r>
            <a:r>
              <a:rPr lang="en-US" altLang="zh-CN" b="1" dirty="0" smtClean="0">
                <a:latin typeface="宋体" pitchFamily="2" charset="-122"/>
              </a:rPr>
              <a:t>[3] = { 13, 27, 45 };</a:t>
            </a:r>
            <a:endParaRPr lang="zh-CN" altLang="en-US" b="1" dirty="0" smtClean="0">
              <a:latin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57800" y="1504950"/>
            <a:ext cx="334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</a:rPr>
              <a:t>int </a:t>
            </a:r>
            <a:r>
              <a:rPr lang="en-US" altLang="zh-CN" b="1" dirty="0" err="1" smtClean="0">
                <a:solidFill>
                  <a:schemeClr val="tx1"/>
                </a:solidFill>
                <a:latin typeface="宋体" pitchFamily="2" charset="-122"/>
              </a:rPr>
              <a:t>arr</a:t>
            </a:r>
            <a:r>
              <a:rPr lang="en-US" altLang="zh-CN" b="1" dirty="0" smtClean="0">
                <a:solidFill>
                  <a:schemeClr val="tx1"/>
                </a:solidFill>
                <a:latin typeface="宋体" pitchFamily="2" charset="-122"/>
              </a:rPr>
              <a:t>[] = { 13, 27, 45 };</a:t>
            </a:r>
            <a:endParaRPr lang="zh-CN" altLang="en-US" b="1" dirty="0" smtClean="0">
              <a:solidFill>
                <a:schemeClr val="tx1"/>
              </a:solidFill>
              <a:latin typeface="宋体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622596" y="3093482"/>
          <a:ext cx="1752600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/>
                <a:gridCol w="584200"/>
                <a:gridCol w="5842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45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2667000" y="2190750"/>
            <a:ext cx="4049968" cy="2338864"/>
            <a:chOff x="2667000" y="2038350"/>
            <a:chExt cx="4049968" cy="2338864"/>
          </a:xfrm>
        </p:grpSpPr>
        <p:sp>
          <p:nvSpPr>
            <p:cNvPr id="5" name="TextBox 4"/>
            <p:cNvSpPr txBox="1"/>
            <p:nvPr/>
          </p:nvSpPr>
          <p:spPr>
            <a:xfrm>
              <a:off x="4038600" y="203835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  </a:t>
              </a:r>
              <a:r>
                <a:rPr lang="en-US" altLang="zh-CN" dirty="0" err="1" smtClean="0"/>
                <a:t>arr</a:t>
              </a:r>
              <a:r>
                <a:rPr lang="en-US" altLang="zh-CN" dirty="0" smtClean="0"/>
                <a:t>[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3</a:t>
              </a:r>
              <a:r>
                <a:rPr lang="en-US" altLang="zh-CN" dirty="0" smtClean="0"/>
                <a:t>];</a:t>
              </a:r>
              <a:endParaRPr lang="zh-CN" altLang="en-US" dirty="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67000" y="4007882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arr</a:t>
              </a:r>
              <a:r>
                <a:rPr lang="en-US" altLang="zh-CN" dirty="0" smtClean="0"/>
                <a:t>[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0</a:t>
              </a:r>
              <a:r>
                <a:rPr lang="en-US" altLang="zh-CN" dirty="0" smtClean="0"/>
                <a:t>] = 13;</a:t>
              </a:r>
              <a:endParaRPr lang="zh-CN" altLang="zh-CN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27232" y="4007882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arr</a:t>
              </a:r>
              <a:r>
                <a:rPr lang="en-US" altLang="zh-CN" dirty="0" smtClean="0"/>
                <a:t>[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1</a:t>
              </a:r>
              <a:r>
                <a:rPr lang="en-US" altLang="zh-CN" dirty="0" smtClean="0"/>
                <a:t>] = 27;</a:t>
              </a:r>
              <a:endParaRPr lang="zh-CN" altLang="en-US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10200" y="4007882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arr</a:t>
              </a:r>
              <a:r>
                <a:rPr lang="en-US" altLang="zh-CN" dirty="0" smtClean="0"/>
                <a:t>[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2</a:t>
              </a:r>
              <a:r>
                <a:rPr lang="en-US" altLang="zh-CN" dirty="0" smtClean="0"/>
                <a:t>] = 45;</a:t>
              </a:r>
              <a:endParaRPr lang="zh-CN" altLang="en-US" dirty="0" smtClean="0"/>
            </a:p>
          </p:txBody>
        </p:sp>
        <p:sp>
          <p:nvSpPr>
            <p:cNvPr id="9" name="右大括号 8"/>
            <p:cNvSpPr/>
            <p:nvPr/>
          </p:nvSpPr>
          <p:spPr>
            <a:xfrm rot="16200000">
              <a:off x="4308396" y="1798083"/>
              <a:ext cx="381000" cy="1600200"/>
            </a:xfrm>
            <a:prstGeom prst="rightBrace">
              <a:avLst>
                <a:gd name="adj1" fmla="val 41913"/>
                <a:gd name="adj2" fmla="val 51411"/>
              </a:avLst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>
              <a:stCxn id="6" idx="0"/>
            </p:cNvCxnSpPr>
            <p:nvPr/>
          </p:nvCxnSpPr>
          <p:spPr>
            <a:xfrm flipV="1">
              <a:off x="3352800" y="3474482"/>
              <a:ext cx="422196" cy="5334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7" idx="0"/>
            </p:cNvCxnSpPr>
            <p:nvPr/>
          </p:nvCxnSpPr>
          <p:spPr>
            <a:xfrm rot="16200000" flipV="1">
              <a:off x="4358286" y="3685552"/>
              <a:ext cx="521732" cy="1229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8" idx="0"/>
            </p:cNvCxnSpPr>
            <p:nvPr/>
          </p:nvCxnSpPr>
          <p:spPr>
            <a:xfrm rot="16200000" flipV="1">
              <a:off x="5399826" y="3344124"/>
              <a:ext cx="521732" cy="8057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603150" y="2045962"/>
            <a:ext cx="3820306" cy="822946"/>
            <a:chOff x="2603150" y="1893562"/>
            <a:chExt cx="3820306" cy="822946"/>
          </a:xfrm>
        </p:grpSpPr>
        <p:sp>
          <p:nvSpPr>
            <p:cNvPr id="13" name="下箭头 12"/>
            <p:cNvSpPr/>
            <p:nvPr/>
          </p:nvSpPr>
          <p:spPr>
            <a:xfrm rot="19614686">
              <a:off x="2603150" y="1893562"/>
              <a:ext cx="533400" cy="762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下箭头 13"/>
            <p:cNvSpPr/>
            <p:nvPr/>
          </p:nvSpPr>
          <p:spPr>
            <a:xfrm rot="2207349">
              <a:off x="5890056" y="1954508"/>
              <a:ext cx="533400" cy="762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noProof="0" dirty="0" smtClean="0">
                <a:latin typeface="+mj-lt"/>
                <a:ea typeface="+mj-ea"/>
                <a:cs typeface="+mj-cs"/>
              </a:rPr>
              <a:t>内存中的数组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8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5682434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书藉图标4_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047750"/>
            <a:ext cx="1123950" cy="5881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3249" y="2054589"/>
            <a:ext cx="175349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int</a:t>
            </a:r>
            <a:r>
              <a:rPr lang="en-US" altLang="zh-CN" dirty="0" smtClean="0"/>
              <a:t>[3] ={ 5, 1, 7 };</a:t>
            </a:r>
            <a:endParaRPr lang="zh-CN" altLang="en-US" dirty="0" smtClean="0"/>
          </a:p>
        </p:txBody>
      </p:sp>
      <p:grpSp>
        <p:nvGrpSpPr>
          <p:cNvPr id="26" name="组合 25"/>
          <p:cNvGrpSpPr/>
          <p:nvPr/>
        </p:nvGrpSpPr>
        <p:grpSpPr>
          <a:xfrm>
            <a:off x="1417814" y="1964293"/>
            <a:ext cx="2325877" cy="454674"/>
            <a:chOff x="2653140" y="1959722"/>
            <a:chExt cx="2325877" cy="454674"/>
          </a:xfrm>
        </p:grpSpPr>
        <p:sp>
          <p:nvSpPr>
            <p:cNvPr id="7" name="椭圆 6"/>
            <p:cNvSpPr/>
            <p:nvPr/>
          </p:nvSpPr>
          <p:spPr>
            <a:xfrm flipH="1">
              <a:off x="2653140" y="2033396"/>
              <a:ext cx="3810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按扭-5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4488" y="1959722"/>
              <a:ext cx="414529" cy="41452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85825" y="3038638"/>
            <a:ext cx="218630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arr</a:t>
            </a:r>
            <a:r>
              <a:rPr lang="en-US" altLang="zh-CN" dirty="0" smtClean="0"/>
              <a:t>[3] = { 5, 1, 7 };</a:t>
            </a:r>
            <a:endParaRPr lang="zh-CN" altLang="en-US" dirty="0" smtClean="0"/>
          </a:p>
        </p:txBody>
      </p:sp>
      <p:sp>
        <p:nvSpPr>
          <p:cNvPr id="12" name="下箭头 11"/>
          <p:cNvSpPr/>
          <p:nvPr/>
        </p:nvSpPr>
        <p:spPr>
          <a:xfrm>
            <a:off x="1981200" y="2571750"/>
            <a:ext cx="228600" cy="304800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64112" y="1973818"/>
            <a:ext cx="2197076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/>
              <a:t>char </a:t>
            </a:r>
            <a:r>
              <a:rPr lang="en-US" altLang="zh-CN" dirty="0" err="1" smtClean="0"/>
              <a:t>ch</a:t>
            </a:r>
            <a:r>
              <a:rPr lang="en-US" altLang="zh-CN" dirty="0" smtClean="0"/>
              <a:t>[] = { ‘</a:t>
            </a:r>
            <a:r>
              <a:rPr lang="en-US" altLang="zh-CN" dirty="0" err="1" smtClean="0"/>
              <a:t>a’,’b’,’c</a:t>
            </a:r>
            <a:r>
              <a:rPr lang="en-US" altLang="zh-CN" dirty="0" smtClean="0"/>
              <a:t>’};</a:t>
            </a:r>
          </a:p>
          <a:p>
            <a:r>
              <a:rPr lang="en-US" altLang="zh-CN" dirty="0" err="1" smtClean="0"/>
              <a:t>ch</a:t>
            </a:r>
            <a:r>
              <a:rPr lang="en-US" altLang="zh-CN" dirty="0" smtClean="0"/>
              <a:t>[3] </a:t>
            </a:r>
            <a:r>
              <a:rPr lang="en-US" altLang="zh-CN" smtClean="0"/>
              <a:t>= ‘c’;</a:t>
            </a:r>
            <a:endParaRPr lang="zh-CN" altLang="en-US" dirty="0" smtClean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410200" y="2876550"/>
          <a:ext cx="1752600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200"/>
                <a:gridCol w="584200"/>
                <a:gridCol w="5842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562600" y="334541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0       1        2        </a:t>
            </a:r>
            <a:endParaRPr lang="zh-CN" altLang="en-US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5486400" y="2114550"/>
            <a:ext cx="2776729" cy="533400"/>
            <a:chOff x="5486400" y="2114550"/>
            <a:chExt cx="2776729" cy="533400"/>
          </a:xfrm>
        </p:grpSpPr>
        <p:pic>
          <p:nvPicPr>
            <p:cNvPr id="14" name="图片 13" descr="按扭-5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8600" y="2114550"/>
              <a:ext cx="414529" cy="414529"/>
            </a:xfrm>
            <a:prstGeom prst="rect">
              <a:avLst/>
            </a:prstGeom>
          </p:spPr>
        </p:pic>
        <p:sp>
          <p:nvSpPr>
            <p:cNvPr id="19" name="椭圆 18"/>
            <p:cNvSpPr/>
            <p:nvPr/>
          </p:nvSpPr>
          <p:spPr>
            <a:xfrm flipH="1">
              <a:off x="5486400" y="2266950"/>
              <a:ext cx="3810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419621" y="2853972"/>
            <a:ext cx="327378" cy="849110"/>
            <a:chOff x="7498644" y="2876550"/>
            <a:chExt cx="327378" cy="849110"/>
          </a:xfrm>
        </p:grpSpPr>
        <p:sp>
          <p:nvSpPr>
            <p:cNvPr id="18" name="TextBox 17"/>
            <p:cNvSpPr txBox="1"/>
            <p:nvPr/>
          </p:nvSpPr>
          <p:spPr>
            <a:xfrm>
              <a:off x="7513116" y="33563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3</a:t>
              </a:r>
              <a:endParaRPr lang="zh-CN" altLang="en-US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8644" y="28765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?</a:t>
              </a:r>
              <a:endParaRPr lang="zh-CN" altLang="en-US" dirty="0" smtClean="0"/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4648200" y="1123950"/>
            <a:ext cx="0" cy="373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标注 23"/>
          <p:cNvSpPr/>
          <p:nvPr/>
        </p:nvSpPr>
        <p:spPr>
          <a:xfrm>
            <a:off x="1701918" y="1200150"/>
            <a:ext cx="1524000" cy="533400"/>
          </a:xfrm>
          <a:prstGeom prst="wedgeRoundRectCallout">
            <a:avLst>
              <a:gd name="adj1" fmla="val -40833"/>
              <a:gd name="adj2" fmla="val 10906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语法错误</a:t>
            </a:r>
            <a:endParaRPr lang="zh-CN" altLang="en-US" dirty="0"/>
          </a:p>
        </p:txBody>
      </p:sp>
      <p:sp>
        <p:nvSpPr>
          <p:cNvPr id="25" name="圆角矩形标注 24"/>
          <p:cNvSpPr/>
          <p:nvPr/>
        </p:nvSpPr>
        <p:spPr>
          <a:xfrm>
            <a:off x="6400800" y="1123950"/>
            <a:ext cx="1524000" cy="533400"/>
          </a:xfrm>
          <a:prstGeom prst="wedgeRoundRectCallout">
            <a:avLst>
              <a:gd name="adj1" fmla="val -40833"/>
              <a:gd name="adj2" fmla="val 10906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下标越界</a:t>
            </a:r>
            <a:endParaRPr lang="zh-CN" altLang="en-US" dirty="0"/>
          </a:p>
        </p:txBody>
      </p:sp>
      <p:sp>
        <p:nvSpPr>
          <p:cNvPr id="29" name="上箭头标注 28"/>
          <p:cNvSpPr/>
          <p:nvPr/>
        </p:nvSpPr>
        <p:spPr>
          <a:xfrm>
            <a:off x="5029200" y="3714750"/>
            <a:ext cx="1447800" cy="685800"/>
          </a:xfrm>
          <a:prstGeom prst="upArrowCallout">
            <a:avLst>
              <a:gd name="adj1" fmla="val 13468"/>
              <a:gd name="adj2" fmla="val 19613"/>
              <a:gd name="adj3" fmla="val 16919"/>
              <a:gd name="adj4" fmla="val 5016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黑体" pitchFamily="49" charset="-122"/>
                <a:ea typeface="黑体" pitchFamily="49" charset="-122"/>
              </a:rPr>
              <a:t>下标从</a:t>
            </a:r>
            <a:r>
              <a:rPr lang="en-US" altLang="zh-CN" sz="1400" b="1" dirty="0" smtClean="0">
                <a:latin typeface="黑体" pitchFamily="49" charset="-122"/>
                <a:ea typeface="黑体" pitchFamily="49" charset="-122"/>
              </a:rPr>
              <a:t>0</a:t>
            </a:r>
            <a:r>
              <a:rPr lang="zh-CN" altLang="en-US" sz="1400" b="1" dirty="0" smtClean="0">
                <a:latin typeface="黑体" pitchFamily="49" charset="-122"/>
                <a:ea typeface="黑体" pitchFamily="49" charset="-122"/>
              </a:rPr>
              <a:t>开始</a:t>
            </a:r>
            <a:endParaRPr lang="zh-CN" altLang="en-US" sz="1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1" name="禁止符 30"/>
          <p:cNvSpPr/>
          <p:nvPr/>
        </p:nvSpPr>
        <p:spPr>
          <a:xfrm>
            <a:off x="7371645" y="3246261"/>
            <a:ext cx="457200" cy="533400"/>
          </a:xfrm>
          <a:prstGeom prst="noSmoking">
            <a:avLst>
              <a:gd name="adj" fmla="val 1058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063178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85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385" decel="100000"/>
                                        <p:tgtEl>
                                          <p:spTgt spid="3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7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71" dur="385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72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3" dur="385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7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  <p:bldP spid="17" grpId="0"/>
      <p:bldP spid="24" grpId="0" animBg="1"/>
      <p:bldP spid="25" grpId="0" animBg="1"/>
      <p:bldP spid="29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5396" y="1925421"/>
            <a:ext cx="29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一</a:t>
            </a:r>
            <a:r>
              <a:rPr lang="zh-CN" altLang="en-US" sz="3600" b="1" smtClean="0">
                <a:solidFill>
                  <a:schemeClr val="bg1"/>
                </a:solidFill>
              </a:rPr>
              <a:t>维数组应用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16035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8600" y="864453"/>
            <a:ext cx="1414513" cy="553998"/>
            <a:chOff x="228600" y="1037451"/>
            <a:chExt cx="1414513" cy="553998"/>
          </a:xfrm>
        </p:grpSpPr>
        <p:sp>
          <p:nvSpPr>
            <p:cNvPr id="3" name="十字星 2"/>
            <p:cNvSpPr/>
            <p:nvPr/>
          </p:nvSpPr>
          <p:spPr>
            <a:xfrm>
              <a:off x="228600" y="1123950"/>
              <a:ext cx="323850" cy="381000"/>
            </a:xfrm>
            <a:prstGeom prst="star4">
              <a:avLst/>
            </a:prstGeom>
            <a:solidFill>
              <a:srgbClr val="92D050"/>
            </a:solidFill>
            <a:ln>
              <a:solidFill>
                <a:srgbClr val="20A3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85800" y="1037451"/>
              <a:ext cx="957313" cy="5539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zh-CN" altLang="en-US" sz="3000" b="1" cap="all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</a:rPr>
                <a:t>示例</a:t>
              </a:r>
              <a:endParaRPr lang="zh-CN" altLang="en-US" sz="3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endParaRP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24741"/>
              </p:ext>
            </p:extLst>
          </p:nvPr>
        </p:nvGraphicFramePr>
        <p:xfrm>
          <a:off x="1001327" y="2532261"/>
          <a:ext cx="371234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724"/>
                <a:gridCol w="618724"/>
                <a:gridCol w="618724"/>
                <a:gridCol w="618724"/>
                <a:gridCol w="618724"/>
                <a:gridCol w="6187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905000" y="931902"/>
            <a:ext cx="2971800" cy="370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2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将数组隔位输出</a:t>
            </a:r>
            <a:endParaRPr lang="zh-CN" altLang="en-US" sz="28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1986974"/>
            <a:ext cx="3018006" cy="116955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FF"/>
                </a:solidFill>
              </a:rPr>
              <a:t>int</a:t>
            </a:r>
            <a:r>
              <a:rPr lang="en-US" altLang="zh-CN" sz="1400" dirty="0"/>
              <a:t> index;		</a:t>
            </a:r>
            <a:endParaRPr lang="en-US" altLang="zh-CN" sz="1400" dirty="0" smtClean="0"/>
          </a:p>
          <a:p>
            <a:r>
              <a:rPr lang="en-US" altLang="zh-CN" sz="1400" dirty="0" err="1" smtClean="0">
                <a:solidFill>
                  <a:srgbClr val="0000FF"/>
                </a:solidFill>
              </a:rPr>
              <a:t>int</a:t>
            </a:r>
            <a:r>
              <a:rPr lang="en-US" altLang="zh-CN" sz="1400" dirty="0" smtClean="0">
                <a:solidFill>
                  <a:srgbClr val="0000FF"/>
                </a:solidFill>
              </a:rPr>
              <a:t>   </a:t>
            </a:r>
            <a:r>
              <a:rPr lang="en-US" altLang="zh-CN" sz="1400" dirty="0" err="1" smtClean="0"/>
              <a:t>iArray</a:t>
            </a:r>
            <a:r>
              <a:rPr lang="en-US" altLang="zh-CN" sz="1400" dirty="0" smtClean="0"/>
              <a:t>[6</a:t>
            </a:r>
            <a:r>
              <a:rPr lang="en-US" altLang="zh-CN" sz="1400" dirty="0"/>
              <a:t>]={0,1,2,3,4,5</a:t>
            </a:r>
            <a:r>
              <a:rPr lang="en-US" altLang="zh-CN" sz="1400" dirty="0" smtClean="0"/>
              <a:t>};</a:t>
            </a:r>
          </a:p>
          <a:p>
            <a:r>
              <a:rPr lang="en-US" altLang="zh-CN" sz="1400" dirty="0" smtClean="0">
                <a:solidFill>
                  <a:srgbClr val="0000FF"/>
                </a:solidFill>
              </a:rPr>
              <a:t>for</a:t>
            </a:r>
            <a:r>
              <a:rPr lang="en-US" altLang="zh-CN" sz="1400" dirty="0" smtClean="0"/>
              <a:t>(index=0;index&lt;6;index</a:t>
            </a:r>
            <a:r>
              <a:rPr lang="en-US" altLang="zh-CN" sz="1400" dirty="0"/>
              <a:t>+=2</a:t>
            </a:r>
            <a:r>
              <a:rPr lang="en-US" altLang="zh-CN" sz="1400" dirty="0" smtClean="0"/>
              <a:t>){</a:t>
            </a:r>
            <a:endParaRPr lang="en-US" altLang="zh-CN" sz="1400" dirty="0"/>
          </a:p>
          <a:p>
            <a:r>
              <a:rPr lang="en-US" altLang="zh-CN" sz="1400" dirty="0" err="1" smtClean="0"/>
              <a:t>printf</a:t>
            </a:r>
            <a:r>
              <a:rPr lang="en-US" altLang="zh-CN" sz="1400" dirty="0"/>
              <a:t>("%d\n",</a:t>
            </a:r>
            <a:r>
              <a:rPr lang="en-US" altLang="zh-CN" sz="1400" dirty="0" err="1"/>
              <a:t>iArray</a:t>
            </a:r>
            <a:r>
              <a:rPr lang="en-US" altLang="zh-CN" sz="1400" dirty="0"/>
              <a:t>[index]);</a:t>
            </a:r>
          </a:p>
          <a:p>
            <a:r>
              <a:rPr lang="en-US" altLang="zh-CN" sz="1400" dirty="0" smtClean="0"/>
              <a:t>}</a:t>
            </a:r>
            <a:endParaRPr lang="en-US" altLang="zh-CN" sz="1400" dirty="0"/>
          </a:p>
        </p:txBody>
      </p:sp>
      <p:sp>
        <p:nvSpPr>
          <p:cNvPr id="9" name="右大括号 8"/>
          <p:cNvSpPr/>
          <p:nvPr/>
        </p:nvSpPr>
        <p:spPr>
          <a:xfrm rot="16200000">
            <a:off x="2565112" y="387638"/>
            <a:ext cx="584775" cy="3581400"/>
          </a:xfrm>
          <a:prstGeom prst="rightBrace">
            <a:avLst>
              <a:gd name="adj1" fmla="val 41913"/>
              <a:gd name="adj2" fmla="val 51132"/>
            </a:avLst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38400" y="1516618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iArray</a:t>
            </a:r>
            <a:r>
              <a:rPr lang="en-US" altLang="zh-CN" dirty="0"/>
              <a:t>[</a:t>
            </a:r>
            <a:r>
              <a:rPr lang="en-US" altLang="zh-CN" b="1" dirty="0" smtClean="0">
                <a:solidFill>
                  <a:srgbClr val="FF0000"/>
                </a:solidFill>
              </a:rPr>
              <a:t>6</a:t>
            </a:r>
            <a:r>
              <a:rPr lang="en-US" altLang="zh-CN" dirty="0" smtClean="0"/>
              <a:t>];</a:t>
            </a:r>
            <a:endParaRPr lang="zh-CN" alt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23900" y="3516868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iArray</a:t>
            </a:r>
            <a:r>
              <a:rPr lang="en-US" altLang="zh-CN" dirty="0" smtClean="0"/>
              <a:t>[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en-US" altLang="zh-CN" dirty="0" smtClean="0"/>
              <a:t>];</a:t>
            </a:r>
            <a:endParaRPr lang="zh-CN" alt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057400" y="3535918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iArray</a:t>
            </a:r>
            <a:r>
              <a:rPr lang="en-US" altLang="zh-CN" dirty="0" smtClean="0"/>
              <a:t>[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dirty="0" smtClean="0"/>
              <a:t>];</a:t>
            </a:r>
            <a:endParaRPr lang="zh-CN" alt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390900" y="354544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iArray</a:t>
            </a:r>
            <a:r>
              <a:rPr lang="en-US" altLang="zh-CN" dirty="0" smtClean="0"/>
              <a:t>[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en-US" altLang="zh-CN" dirty="0" smtClean="0"/>
              <a:t>];</a:t>
            </a:r>
            <a:endParaRPr lang="zh-CN" altLang="en-US" dirty="0" smtClean="0"/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1276350" y="2893516"/>
            <a:ext cx="0" cy="5260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2600325" y="2954416"/>
            <a:ext cx="0" cy="5260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3810000" y="2954416"/>
            <a:ext cx="0" cy="5260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47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/>
      <p:bldP spid="16" grpId="0"/>
      <p:bldP spid="16" grpId="1"/>
      <p:bldP spid="17" grpId="0"/>
      <p:bldP spid="17" grpId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大标题-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17655"/>
            <a:ext cx="9144000" cy="17081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2190750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</a:rPr>
              <a:t>数组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8664" y="1925421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二维数组</a:t>
            </a:r>
          </a:p>
        </p:txBody>
      </p:sp>
    </p:spTree>
    <p:extLst>
      <p:ext uri="{BB962C8B-B14F-4D97-AF65-F5344CB8AC3E}">
        <p14:creationId xmlns:p14="http://schemas.microsoft.com/office/powerpoint/2010/main" val="3284282153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277064" y="2071518"/>
          <a:ext cx="1447800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600"/>
                <a:gridCol w="482600"/>
                <a:gridCol w="4826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什么是二维数组？</a:t>
            </a:r>
          </a:p>
        </p:txBody>
      </p:sp>
      <p:pic>
        <p:nvPicPr>
          <p:cNvPr id="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285106" y="3238130"/>
          <a:ext cx="1447800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600"/>
                <a:gridCol w="482600"/>
                <a:gridCol w="4826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255548" y="3228266"/>
          <a:ext cx="1447800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600"/>
                <a:gridCol w="482600"/>
                <a:gridCol w="4826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248400" y="3256656"/>
          <a:ext cx="1447800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600"/>
                <a:gridCol w="482600"/>
                <a:gridCol w="4826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89906" y="371475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数组</a:t>
            </a:r>
            <a:r>
              <a:rPr lang="en-US" altLang="zh-CN" dirty="0" smtClean="0"/>
              <a:t>a</a:t>
            </a:r>
            <a:endParaRPr lang="zh-CN" alt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571106" y="371475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数组</a:t>
            </a:r>
            <a:r>
              <a:rPr lang="en-US" altLang="zh-CN" dirty="0" smtClean="0"/>
              <a:t>b</a:t>
            </a:r>
            <a:endParaRPr lang="zh-CN" alt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628506" y="371475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数组</a:t>
            </a:r>
            <a:r>
              <a:rPr lang="en-US" altLang="zh-CN" dirty="0" smtClean="0"/>
              <a:t>c</a:t>
            </a:r>
            <a:endParaRPr lang="zh-CN" alt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801469" y="310515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</a:rPr>
              <a:t>一维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r>
              <a:rPr lang="zh-CN" altLang="en-US" b="1" dirty="0" smtClean="0">
                <a:solidFill>
                  <a:srgbClr val="0070C0"/>
                </a:solidFill>
              </a:rPr>
              <a:t>数组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200" y="188595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二维</a:t>
            </a:r>
            <a:endParaRPr lang="en-US" altLang="zh-CN" b="1" dirty="0" smtClean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b="1" dirty="0" smtClean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数组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036348" y="2593266"/>
            <a:ext cx="1447800" cy="609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rot="5400000" flipH="1" flipV="1">
            <a:off x="4724300" y="2876550"/>
            <a:ext cx="608806" cy="7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rot="10800000">
            <a:off x="5660316" y="2626433"/>
            <a:ext cx="1295400" cy="609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47306" y="166901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数组</a:t>
            </a:r>
            <a:r>
              <a:rPr lang="en-US" altLang="zh-CN" dirty="0" smtClean="0"/>
              <a:t>x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3518387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什么是二维数组？</a:t>
            </a:r>
          </a:p>
        </p:txBody>
      </p:sp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352550"/>
            <a:ext cx="3917032" cy="3531175"/>
          </a:xfrm>
          <a:prstGeom prst="rect">
            <a:avLst/>
          </a:prstGeom>
        </p:spPr>
      </p:pic>
      <p:sp>
        <p:nvSpPr>
          <p:cNvPr id="53" name="圆角矩形 52"/>
          <p:cNvSpPr/>
          <p:nvPr/>
        </p:nvSpPr>
        <p:spPr bwMode="auto">
          <a:xfrm>
            <a:off x="2483768" y="1352550"/>
            <a:ext cx="3917032" cy="685800"/>
          </a:xfrm>
          <a:prstGeom prst="round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圆角矩形 53"/>
          <p:cNvSpPr/>
          <p:nvPr/>
        </p:nvSpPr>
        <p:spPr bwMode="auto">
          <a:xfrm>
            <a:off x="2483768" y="1352550"/>
            <a:ext cx="504056" cy="3505200"/>
          </a:xfrm>
          <a:prstGeom prst="round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/>
          <a:lstStyle/>
          <a:p>
            <a:pPr algn="ctr"/>
            <a:endParaRPr lang="zh-CN" altLang="en-US" sz="1350"/>
          </a:p>
        </p:txBody>
      </p:sp>
      <p:grpSp>
        <p:nvGrpSpPr>
          <p:cNvPr id="55" name="组合 54"/>
          <p:cNvGrpSpPr/>
          <p:nvPr/>
        </p:nvGrpSpPr>
        <p:grpSpPr>
          <a:xfrm>
            <a:off x="6400800" y="1559951"/>
            <a:ext cx="912404" cy="346249"/>
            <a:chOff x="6588224" y="1442035"/>
            <a:chExt cx="912404" cy="346249"/>
          </a:xfrm>
        </p:grpSpPr>
        <p:sp>
          <p:nvSpPr>
            <p:cNvPr id="56" name="TextBox 10"/>
            <p:cNvSpPr txBox="1"/>
            <p:nvPr/>
          </p:nvSpPr>
          <p:spPr>
            <a:xfrm>
              <a:off x="7164288" y="1442035"/>
              <a:ext cx="336340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buNone/>
              </a:pPr>
              <a:r>
                <a:rPr lang="zh-CN" altLang="en-US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行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57" name="直接箭头连接符 56"/>
            <p:cNvCxnSpPr/>
            <p:nvPr/>
          </p:nvCxnSpPr>
          <p:spPr>
            <a:xfrm flipV="1">
              <a:off x="6588224" y="1615159"/>
              <a:ext cx="600218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 rot="10800000">
            <a:off x="1571364" y="2899253"/>
            <a:ext cx="912404" cy="346249"/>
            <a:chOff x="6588224" y="1442035"/>
            <a:chExt cx="912404" cy="346249"/>
          </a:xfrm>
        </p:grpSpPr>
        <p:sp>
          <p:nvSpPr>
            <p:cNvPr id="59" name="TextBox 10"/>
            <p:cNvSpPr txBox="1"/>
            <p:nvPr/>
          </p:nvSpPr>
          <p:spPr>
            <a:xfrm rot="10800000">
              <a:off x="7164288" y="1442035"/>
              <a:ext cx="336340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buNone/>
              </a:pPr>
              <a:r>
                <a:rPr lang="zh-CN" altLang="en-US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列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60" name="直接箭头连接符 59"/>
            <p:cNvCxnSpPr/>
            <p:nvPr/>
          </p:nvCxnSpPr>
          <p:spPr>
            <a:xfrm flipV="1">
              <a:off x="6588224" y="1615159"/>
              <a:ext cx="600218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786473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81000" y="1666875"/>
            <a:ext cx="7696200" cy="1862330"/>
            <a:chOff x="1137836" y="1685925"/>
            <a:chExt cx="7696200" cy="1862330"/>
          </a:xfrm>
        </p:grpSpPr>
        <p:sp>
          <p:nvSpPr>
            <p:cNvPr id="7" name="TextBox 3"/>
            <p:cNvSpPr txBox="1"/>
            <p:nvPr/>
          </p:nvSpPr>
          <p:spPr>
            <a:xfrm>
              <a:off x="2619166" y="2419290"/>
              <a:ext cx="6214870" cy="4001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数组元素</a:t>
              </a:r>
              <a:r>
                <a:rPr lang="zh-CN" altLang="en-US" sz="2000" smtClean="0"/>
                <a:t>类型  数组名字</a:t>
              </a:r>
              <a:r>
                <a:rPr lang="en-US" altLang="zh-CN" sz="2000" smtClean="0"/>
                <a:t>[</a:t>
              </a:r>
              <a:r>
                <a:rPr lang="zh-CN" altLang="en-US" sz="2000" smtClean="0"/>
                <a:t>常量表达式</a:t>
              </a:r>
              <a:r>
                <a:rPr lang="en-US" altLang="zh-CN" sz="2000" smtClean="0"/>
                <a:t>1][</a:t>
              </a:r>
              <a:r>
                <a:rPr lang="zh-CN" altLang="en-US" sz="2000"/>
                <a:t>常量</a:t>
              </a:r>
              <a:r>
                <a:rPr lang="zh-CN" altLang="en-US" sz="2000" smtClean="0"/>
                <a:t>表达式</a:t>
              </a:r>
              <a:r>
                <a:rPr lang="en-US" altLang="zh-CN" sz="2000" smtClean="0"/>
                <a:t>2] </a:t>
              </a:r>
              <a:r>
                <a:rPr lang="en-US" altLang="zh-CN" sz="2000" dirty="0" smtClean="0"/>
                <a:t>;</a:t>
              </a:r>
              <a:endParaRPr lang="zh-CN" altLang="en-US" sz="2000" dirty="0" smtClean="0"/>
            </a:p>
          </p:txBody>
        </p:sp>
        <p:grpSp>
          <p:nvGrpSpPr>
            <p:cNvPr id="4" name="组合 7"/>
            <p:cNvGrpSpPr/>
            <p:nvPr/>
          </p:nvGrpSpPr>
          <p:grpSpPr>
            <a:xfrm>
              <a:off x="1137836" y="1685925"/>
              <a:ext cx="1252730" cy="1862330"/>
              <a:chOff x="381000" y="1428750"/>
              <a:chExt cx="1252730" cy="1862330"/>
            </a:xfrm>
          </p:grpSpPr>
          <p:pic>
            <p:nvPicPr>
              <p:cNvPr id="5" name="图片 4" descr="按扭-17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1000" y="142875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649069" y="215688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仿宋" pitchFamily="49" charset="-122"/>
                    <a:ea typeface="仿宋" pitchFamily="49" charset="-122"/>
                  </a:rPr>
                  <a:t>语法</a:t>
                </a:r>
              </a:p>
            </p:txBody>
          </p:sp>
        </p:grpSp>
      </p:grpSp>
      <p:sp>
        <p:nvSpPr>
          <p:cNvPr id="9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创建</a:t>
            </a:r>
            <a:r>
              <a:rPr lang="zh-CN" altLang="en-US" sz="3200" dirty="0" smtClean="0">
                <a:latin typeface="+mj-lt"/>
                <a:ea typeface="+mj-ea"/>
                <a:cs typeface="+mj-cs"/>
              </a:rPr>
              <a:t>二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维数组</a:t>
            </a:r>
          </a:p>
        </p:txBody>
      </p:sp>
      <p:pic>
        <p:nvPicPr>
          <p:cNvPr id="10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031660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662" y="857238"/>
            <a:ext cx="714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err="1" smtClean="0">
                <a:solidFill>
                  <a:srgbClr val="0070C0"/>
                </a:solidFill>
              </a:rPr>
              <a:t>int</a:t>
            </a:r>
            <a:r>
              <a:rPr lang="en-US" altLang="zh-CN" sz="6600" dirty="0" smtClean="0"/>
              <a:t>  a   </a:t>
            </a:r>
            <a:r>
              <a:rPr lang="en-US" altLang="zh-CN" sz="6600" b="1" dirty="0" smtClean="0">
                <a:solidFill>
                  <a:srgbClr val="0070C0"/>
                </a:solidFill>
              </a:rPr>
              <a:t>[</a:t>
            </a:r>
            <a:r>
              <a:rPr lang="en-US" altLang="zh-CN" sz="6600" dirty="0" smtClean="0"/>
              <a:t>3</a:t>
            </a:r>
            <a:r>
              <a:rPr lang="en-US" altLang="zh-CN" sz="6600" b="1" dirty="0" smtClean="0">
                <a:solidFill>
                  <a:srgbClr val="0070C0"/>
                </a:solidFill>
              </a:rPr>
              <a:t>][</a:t>
            </a:r>
            <a:r>
              <a:rPr lang="en-US" altLang="zh-CN" sz="6600" dirty="0" smtClean="0"/>
              <a:t>4</a:t>
            </a:r>
            <a:r>
              <a:rPr lang="en-US" altLang="zh-CN" sz="6600" b="1" dirty="0" smtClean="0">
                <a:solidFill>
                  <a:srgbClr val="0070C0"/>
                </a:solidFill>
              </a:rPr>
              <a:t>]</a:t>
            </a:r>
            <a:r>
              <a:rPr lang="en-US" altLang="zh-CN" sz="6600" dirty="0" smtClean="0"/>
              <a:t> ;</a:t>
            </a:r>
            <a:endParaRPr lang="zh-CN" altLang="en-US" sz="66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25" name="Object 1"/>
          <p:cNvGraphicFramePr>
            <a:graphicFrameLocks noChangeAspect="1"/>
          </p:cNvGraphicFramePr>
          <p:nvPr/>
        </p:nvGraphicFramePr>
        <p:xfrm>
          <a:off x="1071538" y="2285998"/>
          <a:ext cx="2786063" cy="258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0" name="Picture" r:id="rId3" imgW="2166480" imgH="2075040" progId="Word.Picture.8">
                  <p:embed/>
                </p:oleObj>
              </mc:Choice>
              <mc:Fallback>
                <p:oleObj name="Picture" r:id="rId3" imgW="2166480" imgH="207504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94" b="2950"/>
                      <a:stretch>
                        <a:fillRect/>
                      </a:stretch>
                    </p:blipFill>
                    <p:spPr bwMode="auto">
                      <a:xfrm>
                        <a:off x="1071538" y="2285998"/>
                        <a:ext cx="2786063" cy="2582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00628" y="2714626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  <a:latin typeface="华文隶书" pitchFamily="2" charset="-122"/>
                <a:ea typeface="华文隶书" pitchFamily="2" charset="-122"/>
              </a:rPr>
              <a:t>长度 </a:t>
            </a:r>
            <a:r>
              <a:rPr lang="en-US" altLang="zh-CN" sz="2400" b="1" dirty="0" smtClean="0">
                <a:solidFill>
                  <a:srgbClr val="C00000"/>
                </a:solidFill>
                <a:latin typeface="华文隶书" pitchFamily="2" charset="-122"/>
                <a:ea typeface="华文隶书" pitchFamily="2" charset="-122"/>
              </a:rPr>
              <a:t>= 3</a:t>
            </a:r>
            <a:r>
              <a:rPr lang="zh-CN" altLang="en-US" sz="2400" b="1" dirty="0" smtClean="0">
                <a:solidFill>
                  <a:srgbClr val="C00000"/>
                </a:solidFill>
                <a:latin typeface="华文隶书" pitchFamily="2" charset="-122"/>
                <a:ea typeface="华文隶书" pitchFamily="2" charset="-122"/>
              </a:rPr>
              <a:t>*</a:t>
            </a:r>
            <a:r>
              <a:rPr lang="en-US" altLang="zh-CN" sz="2400" b="1" dirty="0" smtClean="0">
                <a:solidFill>
                  <a:srgbClr val="C00000"/>
                </a:solidFill>
                <a:latin typeface="华文隶书" pitchFamily="2" charset="-122"/>
                <a:ea typeface="华文隶书" pitchFamily="2" charset="-122"/>
              </a:rPr>
              <a:t>4</a:t>
            </a:r>
            <a:endParaRPr lang="zh-CN" altLang="en-US" sz="2400" b="1" dirty="0">
              <a:solidFill>
                <a:srgbClr val="C0000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20" y="2786064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a[0]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5720" y="335756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a[1]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5720" y="4000510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a[2]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1538" y="2214560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B050"/>
                </a:solidFill>
                <a:latin typeface="华文隶书" pitchFamily="2" charset="-122"/>
                <a:ea typeface="华文隶书" pitchFamily="2" charset="-122"/>
              </a:rPr>
              <a:t>首元素</a:t>
            </a:r>
            <a:endParaRPr lang="zh-CN" altLang="en-US" sz="1400" b="1" dirty="0">
              <a:solidFill>
                <a:srgbClr val="00B05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29190" y="3357568"/>
            <a:ext cx="1785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latin typeface="华文隶书" pitchFamily="2" charset="-122"/>
                <a:ea typeface="华文隶书" pitchFamily="2" charset="-122"/>
              </a:rPr>
              <a:t>int</a:t>
            </a:r>
            <a:r>
              <a:rPr lang="en-US" altLang="zh-CN" sz="2800" b="1" dirty="0" smtClean="0">
                <a:latin typeface="华文隶书" pitchFamily="2" charset="-122"/>
                <a:ea typeface="华文隶书" pitchFamily="2" charset="-122"/>
              </a:rPr>
              <a:t> a[3,4];</a:t>
            </a:r>
          </a:p>
          <a:p>
            <a:r>
              <a:rPr lang="en-US" altLang="zh-CN" sz="2800" b="1" dirty="0" err="1" smtClean="0">
                <a:latin typeface="华文隶书" pitchFamily="2" charset="-122"/>
                <a:ea typeface="华文隶书" pitchFamily="2" charset="-122"/>
              </a:rPr>
              <a:t>int</a:t>
            </a:r>
            <a:r>
              <a:rPr lang="en-US" altLang="zh-CN" sz="2800" b="1" dirty="0" smtClean="0">
                <a:latin typeface="华文隶书" pitchFamily="2" charset="-122"/>
                <a:ea typeface="华文隶书" pitchFamily="2" charset="-122"/>
              </a:rPr>
              <a:t> </a:t>
            </a:r>
            <a:r>
              <a:rPr lang="en-US" altLang="zh-CN" sz="2800" b="1" smtClean="0">
                <a:latin typeface="华文隶书" pitchFamily="2" charset="-122"/>
                <a:ea typeface="华文隶书" pitchFamily="2" charset="-122"/>
              </a:rPr>
              <a:t>a[3:4];</a:t>
            </a:r>
            <a:endParaRPr lang="en-US" altLang="zh-CN" sz="2800" b="1" dirty="0" smtClean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16" name="图片 15" descr="按扭-5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6578" y="3714758"/>
            <a:ext cx="867155" cy="8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8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3762" y="1925421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二</a:t>
            </a:r>
            <a:r>
              <a:rPr lang="zh-CN" altLang="en-US" sz="3600" b="1" smtClean="0">
                <a:solidFill>
                  <a:schemeClr val="bg1"/>
                </a:solidFill>
              </a:rPr>
              <a:t>维数组初始化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640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03195" y="1581150"/>
            <a:ext cx="2823337" cy="36933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/>
            <a:r>
              <a:rPr lang="en-US" altLang="zh-CN" b="1" dirty="0" err="1" smtClean="0"/>
              <a:t>int</a:t>
            </a:r>
            <a:r>
              <a:rPr lang="en-US" altLang="zh-CN" dirty="0" smtClean="0"/>
              <a:t> tdarr1[2][2] = { 1,2,3,4};</a:t>
            </a:r>
            <a:endParaRPr lang="zh-CN" altLang="zh-CN" dirty="0"/>
          </a:p>
        </p:txBody>
      </p:sp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 smtClean="0">
                <a:latin typeface="+mj-lt"/>
                <a:ea typeface="+mj-ea"/>
                <a:cs typeface="+mj-cs"/>
              </a:rPr>
              <a:t>二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维数组的初始化</a:t>
            </a:r>
          </a:p>
        </p:txBody>
      </p:sp>
      <p:pic>
        <p:nvPicPr>
          <p:cNvPr id="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590800" y="2278618"/>
            <a:ext cx="3009900" cy="369332"/>
          </a:xfrm>
          <a:prstGeom prst="rect">
            <a:avLst/>
          </a:prstGeom>
          <a:ln>
            <a:solidFill>
              <a:srgbClr val="FF7D7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altLang="zh-CN" b="1" dirty="0" smtClean="0"/>
              <a:t>int</a:t>
            </a:r>
            <a:r>
              <a:rPr lang="en-US" altLang="zh-CN" dirty="0" smtClean="0"/>
              <a:t> tdarr2[][3] = {1,2,3,4,5,6 };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2590800" y="2874824"/>
            <a:ext cx="3302635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/>
            <a:r>
              <a:rPr lang="en-US" altLang="zh-CN" b="1" dirty="0" err="1" smtClean="0"/>
              <a:t>int</a:t>
            </a:r>
            <a:r>
              <a:rPr lang="en-US" altLang="zh-CN" dirty="0" smtClean="0"/>
              <a:t> tdarr3[2][3] = {{1,2,3},{4,5,6}};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885950"/>
            <a:ext cx="205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dirty="0">
                <a:solidFill>
                  <a:srgbClr val="EF6011"/>
                </a:solidFill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sz="2800" b="1" i="1" dirty="0" smtClean="0">
                <a:solidFill>
                  <a:srgbClr val="EF6011"/>
                </a:solidFill>
                <a:latin typeface="黑体" pitchFamily="49" charset="-122"/>
                <a:ea typeface="黑体" pitchFamily="49" charset="-122"/>
              </a:rPr>
              <a:t>维数组的</a:t>
            </a:r>
            <a:r>
              <a:rPr lang="zh-CN" altLang="en-US" sz="2800" b="1" i="1" dirty="0">
                <a:solidFill>
                  <a:srgbClr val="EF6011"/>
                </a:solidFill>
                <a:latin typeface="黑体" pitchFamily="49" charset="-122"/>
                <a:ea typeface="黑体" pitchFamily="49" charset="-122"/>
              </a:rPr>
              <a:t>四</a:t>
            </a:r>
            <a:r>
              <a:rPr lang="zh-CN" altLang="en-US" sz="2800" b="1" i="1" dirty="0" smtClean="0">
                <a:solidFill>
                  <a:srgbClr val="EF6011"/>
                </a:solidFill>
                <a:latin typeface="黑体" pitchFamily="49" charset="-122"/>
                <a:ea typeface="黑体" pitchFamily="49" charset="-122"/>
              </a:rPr>
              <a:t>种初始化方法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0799" y="3562350"/>
            <a:ext cx="1657954" cy="923330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/>
            <a:r>
              <a:rPr lang="en-US" altLang="zh-CN" b="1" dirty="0" err="1" smtClean="0"/>
              <a:t>int</a:t>
            </a:r>
            <a:r>
              <a:rPr lang="en-US" altLang="zh-CN" dirty="0" smtClean="0"/>
              <a:t> tdarr4[2][3];</a:t>
            </a:r>
          </a:p>
          <a:p>
            <a:pPr lvl="0"/>
            <a:r>
              <a:rPr lang="en-US" altLang="zh-CN" dirty="0" smtClean="0"/>
              <a:t>tdarr4[0][0]=1;</a:t>
            </a:r>
          </a:p>
          <a:p>
            <a:pPr lvl="0"/>
            <a:r>
              <a:rPr lang="en-US" altLang="zh-CN" dirty="0" smtClean="0"/>
              <a:t>tdarr4[0][1]=2;</a:t>
            </a:r>
          </a:p>
        </p:txBody>
      </p:sp>
    </p:spTree>
    <p:extLst>
      <p:ext uri="{BB962C8B-B14F-4D97-AF65-F5344CB8AC3E}">
        <p14:creationId xmlns:p14="http://schemas.microsoft.com/office/powerpoint/2010/main" val="4150362132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04950"/>
            <a:ext cx="619739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二维数组两个下标</a:t>
            </a:r>
          </a:p>
        </p:txBody>
      </p:sp>
      <p:pic>
        <p:nvPicPr>
          <p:cNvPr id="4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85880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0" y="1428742"/>
            <a:ext cx="178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int</a:t>
            </a:r>
            <a:r>
              <a:rPr lang="en-US" altLang="zh-CN" dirty="0" smtClean="0"/>
              <a:t>   a[3][4];</a:t>
            </a:r>
          </a:p>
          <a:p>
            <a:r>
              <a:rPr lang="en-US" altLang="zh-CN" dirty="0" smtClean="0"/>
              <a:t>a[0][0]=0;</a:t>
            </a:r>
          </a:p>
          <a:p>
            <a:r>
              <a:rPr lang="en-US" altLang="zh-CN" dirty="0" smtClean="0"/>
              <a:t>a[1][2]=1;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2910" y="2714626"/>
            <a:ext cx="4143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a[3][4]={1,2,3,4,5,6,7,8,9,10,11,12};</a:t>
            </a:r>
            <a:endParaRPr lang="zh-CN" altLang="zh-CN" sz="1600" dirty="0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1985" name="Object 1"/>
          <p:cNvGraphicFramePr>
            <a:graphicFrameLocks noChangeAspect="1"/>
          </p:cNvGraphicFramePr>
          <p:nvPr/>
        </p:nvGraphicFramePr>
        <p:xfrm>
          <a:off x="2500298" y="3143254"/>
          <a:ext cx="4243972" cy="17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Picture" r:id="rId3" imgW="4353480" imgH="2075040" progId="Word.Picture.8">
                  <p:embed/>
                </p:oleObj>
              </mc:Choice>
              <mc:Fallback>
                <p:oleObj name="Picture" r:id="rId3" imgW="4353480" imgH="207504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75" t="9259" r="2303" b="4704"/>
                      <a:stretch>
                        <a:fillRect/>
                      </a:stretch>
                    </p:blipFill>
                    <p:spPr bwMode="auto">
                      <a:xfrm>
                        <a:off x="2500298" y="3143254"/>
                        <a:ext cx="4243972" cy="178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左右箭头 9"/>
          <p:cNvSpPr/>
          <p:nvPr/>
        </p:nvSpPr>
        <p:spPr>
          <a:xfrm>
            <a:off x="4429124" y="2786064"/>
            <a:ext cx="428628" cy="2143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57688" y="2714626"/>
            <a:ext cx="4286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a[3][4]={{1,2,3,4},{5,6,7,8},{9,10,11,12}};</a:t>
            </a:r>
            <a:endParaRPr lang="zh-CN" altLang="zh-CN" sz="16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5715008" y="1500180"/>
          <a:ext cx="319087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719"/>
                <a:gridCol w="797719"/>
                <a:gridCol w="797719"/>
                <a:gridCol w="797719"/>
              </a:tblGrid>
              <a:tr h="34395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4395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4395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929322" y="114299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华文行楷" pitchFamily="2" charset="-122"/>
                <a:ea typeface="华文行楷" pitchFamily="2" charset="-122"/>
              </a:rPr>
              <a:t>0</a:t>
            </a:r>
            <a:r>
              <a:rPr lang="zh-CN" altLang="en-US" sz="1600" dirty="0" smtClean="0">
                <a:latin typeface="华文行楷" pitchFamily="2" charset="-122"/>
                <a:ea typeface="华文行楷" pitchFamily="2" charset="-122"/>
              </a:rPr>
              <a:t>列</a:t>
            </a:r>
            <a:endParaRPr lang="zh-CN" altLang="en-US" sz="1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15140" y="114299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华文行楷" pitchFamily="2" charset="-122"/>
                <a:ea typeface="华文行楷" pitchFamily="2" charset="-122"/>
              </a:rPr>
              <a:t>1</a:t>
            </a:r>
            <a:r>
              <a:rPr lang="zh-CN" altLang="en-US" sz="1600" dirty="0" smtClean="0">
                <a:latin typeface="华文行楷" pitchFamily="2" charset="-122"/>
                <a:ea typeface="华文行楷" pitchFamily="2" charset="-122"/>
              </a:rPr>
              <a:t>列</a:t>
            </a:r>
            <a:endParaRPr lang="zh-CN" altLang="en-US" sz="1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9520" y="114299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华文行楷" pitchFamily="2" charset="-122"/>
                <a:ea typeface="华文行楷" pitchFamily="2" charset="-122"/>
              </a:rPr>
              <a:t>2</a:t>
            </a:r>
            <a:r>
              <a:rPr lang="zh-CN" altLang="en-US" sz="1600" dirty="0" smtClean="0">
                <a:latin typeface="华文行楷" pitchFamily="2" charset="-122"/>
                <a:ea typeface="华文行楷" pitchFamily="2" charset="-122"/>
              </a:rPr>
              <a:t>列</a:t>
            </a:r>
            <a:endParaRPr lang="zh-CN" altLang="en-US" sz="1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86776" y="114299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华文行楷" pitchFamily="2" charset="-122"/>
                <a:ea typeface="华文行楷" pitchFamily="2" charset="-122"/>
              </a:rPr>
              <a:t>3</a:t>
            </a:r>
            <a:r>
              <a:rPr lang="zh-CN" altLang="en-US" sz="1600" dirty="0" smtClean="0">
                <a:latin typeface="华文行楷" pitchFamily="2" charset="-122"/>
                <a:ea typeface="华文行楷" pitchFamily="2" charset="-122"/>
              </a:rPr>
              <a:t>列</a:t>
            </a:r>
            <a:endParaRPr lang="zh-CN" altLang="en-US" sz="1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43504" y="150018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华文行楷" pitchFamily="2" charset="-122"/>
                <a:ea typeface="华文行楷" pitchFamily="2" charset="-122"/>
              </a:rPr>
              <a:t>0</a:t>
            </a:r>
            <a:r>
              <a:rPr lang="zh-CN" altLang="en-US" sz="1600" dirty="0" smtClean="0">
                <a:latin typeface="华文行楷" pitchFamily="2" charset="-122"/>
                <a:ea typeface="华文行楷" pitchFamily="2" charset="-122"/>
              </a:rPr>
              <a:t>行</a:t>
            </a:r>
            <a:endParaRPr lang="zh-CN" altLang="en-US" sz="1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43504" y="1857370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华文行楷" pitchFamily="2" charset="-122"/>
                <a:ea typeface="华文行楷" pitchFamily="2" charset="-122"/>
              </a:rPr>
              <a:t>1</a:t>
            </a:r>
            <a:r>
              <a:rPr lang="zh-CN" altLang="en-US" sz="1600" dirty="0" smtClean="0">
                <a:latin typeface="华文行楷" pitchFamily="2" charset="-122"/>
                <a:ea typeface="华文行楷" pitchFamily="2" charset="-122"/>
              </a:rPr>
              <a:t>行</a:t>
            </a:r>
            <a:endParaRPr lang="zh-CN" altLang="en-US" sz="1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43504" y="2285998"/>
            <a:ext cx="50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华文行楷" pitchFamily="2" charset="-122"/>
                <a:ea typeface="华文行楷" pitchFamily="2" charset="-122"/>
              </a:rPr>
              <a:t>2</a:t>
            </a:r>
            <a:r>
              <a:rPr lang="zh-CN" altLang="en-US" sz="1600" dirty="0" smtClean="0">
                <a:latin typeface="华文行楷" pitchFamily="2" charset="-122"/>
                <a:ea typeface="华文行楷" pitchFamily="2" charset="-122"/>
              </a:rPr>
              <a:t>行</a:t>
            </a:r>
            <a:endParaRPr lang="zh-CN" altLang="en-US" sz="1600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40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按扭-5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1000114"/>
            <a:ext cx="642942" cy="6429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4414" y="1357304"/>
            <a:ext cx="135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tx2">
                    <a:lumMod val="75000"/>
                  </a:schemeClr>
                </a:solidFill>
                <a:latin typeface="华文彩云" pitchFamily="2" charset="-122"/>
                <a:ea typeface="华文彩云" pitchFamily="2" charset="-122"/>
              </a:rPr>
              <a:t>注意</a:t>
            </a:r>
            <a:endParaRPr lang="zh-CN" altLang="en-US" sz="4000" b="1" dirty="0">
              <a:solidFill>
                <a:schemeClr val="tx2">
                  <a:lumMod val="75000"/>
                </a:schemeClr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4480" y="2143122"/>
            <a:ext cx="60722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 smtClean="0">
                <a:latin typeface="华文新魏" pitchFamily="2" charset="-122"/>
                <a:ea typeface="华文新魏" pitchFamily="2" charset="-122"/>
              </a:rPr>
              <a:t>若定义二维数组时不进行初始化，则每一维的长度都不能省略。如下列均不合法：</a:t>
            </a: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00232" y="3000378"/>
            <a:ext cx="321471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int</a:t>
            </a:r>
            <a:r>
              <a:rPr lang="en-US" altLang="zh-CN" dirty="0" smtClean="0"/>
              <a:t> a[ ][4];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int</a:t>
            </a:r>
            <a:r>
              <a:rPr lang="en-US" altLang="zh-CN" dirty="0" smtClean="0"/>
              <a:t> a[3][ ];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int</a:t>
            </a:r>
            <a:r>
              <a:rPr lang="en-US" altLang="zh-CN" dirty="0" smtClean="0"/>
              <a:t> a[ ][ ];</a:t>
            </a:r>
            <a:endParaRPr lang="zh-CN" altLang="en-US" dirty="0"/>
          </a:p>
        </p:txBody>
      </p:sp>
      <p:pic>
        <p:nvPicPr>
          <p:cNvPr id="6" name="图片 5" descr="按扭-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0430" y="3000378"/>
            <a:ext cx="1438659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4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50908" y="1122006"/>
            <a:ext cx="4267200" cy="793143"/>
            <a:chOff x="1447800" y="864207"/>
            <a:chExt cx="4267200" cy="793143"/>
          </a:xfrm>
        </p:grpSpPr>
        <p:pic>
          <p:nvPicPr>
            <p:cNvPr id="14" name="图片 13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864207"/>
              <a:ext cx="4267200" cy="793143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667000" y="1016607"/>
              <a:ext cx="14221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</a:rPr>
                <a:t>一维数组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78756" y="10676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1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25893" y="1122006"/>
            <a:ext cx="4267200" cy="793143"/>
            <a:chOff x="1447800" y="864207"/>
            <a:chExt cx="4267200" cy="793143"/>
          </a:xfrm>
        </p:grpSpPr>
        <p:pic>
          <p:nvPicPr>
            <p:cNvPr id="51" name="图片 50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864207"/>
              <a:ext cx="4267200" cy="793143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667000" y="1016607"/>
              <a:ext cx="14221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二维数组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78756" y="10676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2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0908" y="2175179"/>
            <a:ext cx="4267200" cy="793143"/>
            <a:chOff x="1447800" y="864207"/>
            <a:chExt cx="4267200" cy="793143"/>
          </a:xfrm>
        </p:grpSpPr>
        <p:pic>
          <p:nvPicPr>
            <p:cNvPr id="59" name="图片 58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864207"/>
              <a:ext cx="4267200" cy="793143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2658122" y="1016607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字符数组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78756" y="10676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3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25893" y="2175179"/>
            <a:ext cx="4267200" cy="793143"/>
            <a:chOff x="1447800" y="864207"/>
            <a:chExt cx="4267200" cy="793143"/>
          </a:xfrm>
        </p:grpSpPr>
        <p:pic>
          <p:nvPicPr>
            <p:cNvPr id="24" name="图片 23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864207"/>
              <a:ext cx="4267200" cy="79314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667000" y="1026112"/>
              <a:ext cx="2424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多维数组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78756" y="10676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4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825893" y="3228352"/>
            <a:ext cx="4267200" cy="793143"/>
            <a:chOff x="1447800" y="864207"/>
            <a:chExt cx="4267200" cy="793143"/>
          </a:xfrm>
        </p:grpSpPr>
        <p:pic>
          <p:nvPicPr>
            <p:cNvPr id="30" name="图片 29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864207"/>
              <a:ext cx="4267200" cy="79314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667000" y="1026112"/>
              <a:ext cx="2424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字符串处理函数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78756" y="106767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6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0908" y="3228352"/>
            <a:ext cx="4267200" cy="793143"/>
            <a:chOff x="1447800" y="864207"/>
            <a:chExt cx="4267200" cy="793143"/>
          </a:xfrm>
        </p:grpSpPr>
        <p:pic>
          <p:nvPicPr>
            <p:cNvPr id="34" name="图片 33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864207"/>
              <a:ext cx="4267200" cy="79314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667000" y="1026112"/>
              <a:ext cx="2424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数组的排序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78756" y="1067678"/>
              <a:ext cx="312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98584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5396" y="1925421"/>
            <a:ext cx="29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二</a:t>
            </a:r>
            <a:r>
              <a:rPr lang="zh-CN" altLang="en-US" sz="3600" b="1" smtClean="0">
                <a:solidFill>
                  <a:schemeClr val="bg1"/>
                </a:solidFill>
              </a:rPr>
              <a:t>维数组应用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95565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书藉图标4_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047750"/>
            <a:ext cx="1185241" cy="5143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9750" y="1183243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将二维数组行列对换</a:t>
            </a:r>
            <a:endParaRPr lang="zh-CN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047875" y="2620147"/>
            <a:ext cx="2509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u="sng" smtClean="0">
                <a:latin typeface="楷体" pitchFamily="49" charset="-122"/>
                <a:ea typeface="楷体" pitchFamily="49" charset="-122"/>
              </a:rPr>
              <a:t>12  34  25</a:t>
            </a:r>
          </a:p>
          <a:p>
            <a:r>
              <a:rPr lang="en-US" altLang="zh-CN" sz="3600" b="1" u="sng" smtClean="0">
                <a:latin typeface="楷体" pitchFamily="49" charset="-122"/>
                <a:ea typeface="楷体" pitchFamily="49" charset="-122"/>
              </a:rPr>
              <a:t>78  25  95</a:t>
            </a:r>
            <a:endParaRPr lang="zh-CN" altLang="en-US" sz="3600" b="1" u="sng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9800" y="2343149"/>
            <a:ext cx="175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u="sng" smtClean="0">
                <a:latin typeface="楷体" pitchFamily="49" charset="-122"/>
                <a:ea typeface="楷体" pitchFamily="49" charset="-122"/>
              </a:rPr>
              <a:t>12  78  </a:t>
            </a:r>
          </a:p>
          <a:p>
            <a:r>
              <a:rPr lang="en-US" altLang="zh-CN" sz="3600" b="1" u="sng" smtClean="0">
                <a:latin typeface="楷体" pitchFamily="49" charset="-122"/>
                <a:ea typeface="楷体" pitchFamily="49" charset="-122"/>
              </a:rPr>
              <a:t>34  25   </a:t>
            </a:r>
          </a:p>
          <a:p>
            <a:r>
              <a:rPr lang="en-US" altLang="zh-CN" sz="3600" b="1" u="sng" smtClean="0">
                <a:latin typeface="楷体" pitchFamily="49" charset="-122"/>
                <a:ea typeface="楷体" pitchFamily="49" charset="-122"/>
              </a:rPr>
              <a:t>25  95 </a:t>
            </a:r>
            <a:endParaRPr lang="zh-CN" altLang="en-US" sz="3600" b="1" u="sng" dirty="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92832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8664" y="1925421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字符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数组</a:t>
            </a:r>
          </a:p>
        </p:txBody>
      </p:sp>
    </p:spTree>
    <p:extLst>
      <p:ext uri="{BB962C8B-B14F-4D97-AF65-F5344CB8AC3E}">
        <p14:creationId xmlns:p14="http://schemas.microsoft.com/office/powerpoint/2010/main" val="1397960863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创建</a:t>
            </a:r>
            <a:r>
              <a:rPr lang="zh-CN" altLang="en-US" sz="3200" noProof="0" dirty="0">
                <a:latin typeface="+mj-lt"/>
                <a:ea typeface="+mj-ea"/>
                <a:cs typeface="+mj-cs"/>
              </a:rPr>
              <a:t>字符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数组</a:t>
            </a:r>
          </a:p>
        </p:txBody>
      </p:sp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3"/>
          <p:cNvSpPr txBox="1"/>
          <p:nvPr/>
        </p:nvSpPr>
        <p:spPr>
          <a:xfrm>
            <a:off x="2557655" y="2362200"/>
            <a:ext cx="522943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 smtClean="0"/>
              <a:t>char  </a:t>
            </a:r>
            <a:r>
              <a:rPr lang="zh-CN" altLang="en-US" sz="2400" dirty="0" smtClean="0"/>
              <a:t>数组名字</a:t>
            </a:r>
            <a:r>
              <a:rPr lang="en-US" altLang="zh-CN" sz="2400" dirty="0" smtClean="0"/>
              <a:t>[</a:t>
            </a:r>
            <a:r>
              <a:rPr lang="zh-CN" altLang="en-US" sz="2400" dirty="0" smtClean="0"/>
              <a:t>常量表达式</a:t>
            </a:r>
            <a:r>
              <a:rPr lang="en-US" altLang="zh-CN" sz="2400" dirty="0" smtClean="0"/>
              <a:t>] ;</a:t>
            </a:r>
            <a:endParaRPr lang="zh-CN" altLang="en-US" sz="2400" dirty="0" smtClean="0"/>
          </a:p>
        </p:txBody>
      </p:sp>
      <p:grpSp>
        <p:nvGrpSpPr>
          <p:cNvPr id="21" name="组合 7"/>
          <p:cNvGrpSpPr/>
          <p:nvPr/>
        </p:nvGrpSpPr>
        <p:grpSpPr>
          <a:xfrm>
            <a:off x="1123950" y="1676400"/>
            <a:ext cx="1252730" cy="1862330"/>
            <a:chOff x="381000" y="1428750"/>
            <a:chExt cx="1252730" cy="1862330"/>
          </a:xfrm>
        </p:grpSpPr>
        <p:pic>
          <p:nvPicPr>
            <p:cNvPr id="22" name="图片 21" descr="按扭-17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428750"/>
              <a:ext cx="1252730" cy="18623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9069" y="21568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仿宋" pitchFamily="49" charset="-122"/>
                  <a:ea typeface="仿宋" pitchFamily="49" charset="-122"/>
                </a:rPr>
                <a:t>语法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24395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1538" y="1785932"/>
            <a:ext cx="71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rgbClr val="0070C0"/>
                </a:solidFill>
              </a:rPr>
              <a:t>char</a:t>
            </a:r>
            <a:r>
              <a:rPr lang="en-US" altLang="zh-CN" sz="6000"/>
              <a:t>  pWord   </a:t>
            </a:r>
            <a:r>
              <a:rPr lang="en-US" altLang="zh-CN" sz="6000" b="1" smtClean="0">
                <a:solidFill>
                  <a:srgbClr val="0070C0"/>
                </a:solidFill>
              </a:rPr>
              <a:t>[</a:t>
            </a:r>
            <a:r>
              <a:rPr lang="en-US" altLang="zh-CN" sz="6000" smtClean="0"/>
              <a:t> 11 </a:t>
            </a:r>
            <a:r>
              <a:rPr lang="en-US" altLang="zh-CN" sz="6000" b="1" dirty="0" smtClean="0">
                <a:solidFill>
                  <a:srgbClr val="0070C0"/>
                </a:solidFill>
              </a:rPr>
              <a:t>]</a:t>
            </a:r>
            <a:r>
              <a:rPr lang="en-US" altLang="zh-CN" sz="6000" dirty="0" smtClean="0"/>
              <a:t> ;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3967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42977" y="203835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单一赋值：</a:t>
            </a:r>
            <a:endParaRPr lang="zh-CN" altLang="en-US" b="1" dirty="0">
              <a:solidFill>
                <a:srgbClr val="0070C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1770876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smtClean="0"/>
              <a:t>pWord[0]=‘H’; pWord[1]=‘E’;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287655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聚合赋值：</a:t>
            </a:r>
            <a:endParaRPr lang="zh-CN" altLang="en-US" b="1" dirty="0">
              <a:solidFill>
                <a:srgbClr val="0070C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5562" y="2862268"/>
            <a:ext cx="557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char pWord[12]={'H','E','L','L','O'};</a:t>
            </a:r>
            <a:endParaRPr lang="zh-CN" altLang="zh-CN" dirty="0" smtClean="0"/>
          </a:p>
        </p:txBody>
      </p:sp>
      <p:pic>
        <p:nvPicPr>
          <p:cNvPr id="11" name="图片 10" descr="按扭-5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4784" y="2602940"/>
            <a:ext cx="642942" cy="6429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24152" y="3463030"/>
            <a:ext cx="5572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char pWord[12];</a:t>
            </a:r>
          </a:p>
          <a:p>
            <a:r>
              <a:rPr lang="en-US" altLang="zh-CN" dirty="0" smtClean="0"/>
              <a:t>pWord={'H','E','L','L','O'};</a:t>
            </a:r>
            <a:endParaRPr lang="zh-CN" altLang="zh-CN" dirty="0" smtClean="0"/>
          </a:p>
        </p:txBody>
      </p:sp>
      <p:pic>
        <p:nvPicPr>
          <p:cNvPr id="13" name="图片 12" descr="按扭-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0829" y="3605126"/>
            <a:ext cx="647892" cy="647892"/>
          </a:xfrm>
          <a:prstGeom prst="rect">
            <a:avLst/>
          </a:prstGeom>
        </p:spPr>
      </p:pic>
      <p:sp>
        <p:nvSpPr>
          <p:cNvPr id="14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noProof="0" smtClean="0">
                <a:latin typeface="+mj-lt"/>
                <a:ea typeface="+mj-ea"/>
                <a:cs typeface="+mj-cs"/>
              </a:rPr>
              <a:t>字符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数组引用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5" name="Picture 4" descr="按扭1-5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5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3762" y="1925421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</a:rPr>
              <a:t>字符</a:t>
            </a:r>
            <a:r>
              <a:rPr lang="zh-CN" altLang="en-US" sz="3600" b="1" smtClean="0">
                <a:solidFill>
                  <a:schemeClr val="bg1"/>
                </a:solidFill>
              </a:rPr>
              <a:t>数组初始化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1545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latin typeface="+mj-lt"/>
                <a:ea typeface="+mj-ea"/>
                <a:cs typeface="+mj-cs"/>
              </a:rPr>
              <a:t>字符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数组</a:t>
            </a:r>
            <a:r>
              <a:rPr lang="zh-CN" altLang="en-US" sz="3200" dirty="0" smtClean="0">
                <a:latin typeface="+mj-lt"/>
                <a:ea typeface="+mj-ea"/>
                <a:cs typeface="+mj-cs"/>
              </a:rPr>
              <a:t>初始化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60786" y="1838325"/>
            <a:ext cx="2934971" cy="369332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char </a:t>
            </a:r>
            <a:r>
              <a:rPr lang="en-US" altLang="zh-CN" dirty="0" err="1" smtClean="0"/>
              <a:t>cArray</a:t>
            </a:r>
            <a:r>
              <a:rPr lang="en-US" altLang="zh-CN" dirty="0" smtClean="0"/>
              <a:t>[5]={‘</a:t>
            </a:r>
            <a:r>
              <a:rPr lang="en-US" altLang="zh-CN" dirty="0" err="1" smtClean="0"/>
              <a:t>H’,’e’,’l’,’l’,’o</a:t>
            </a:r>
            <a:r>
              <a:rPr lang="en-US" altLang="zh-CN" dirty="0" smtClean="0"/>
              <a:t>’};</a:t>
            </a:r>
            <a:endParaRPr lang="zh-CN" alt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60786" y="2730073"/>
            <a:ext cx="2817951" cy="369332"/>
          </a:xfrm>
          <a:prstGeom prst="rect">
            <a:avLst/>
          </a:prstGeom>
          <a:ln>
            <a:solidFill>
              <a:srgbClr val="FF7D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char </a:t>
            </a:r>
            <a:r>
              <a:rPr lang="en-US" altLang="zh-CN" dirty="0" err="1"/>
              <a:t>cArray</a:t>
            </a:r>
            <a:r>
              <a:rPr lang="en-US" altLang="zh-CN" dirty="0" smtClean="0"/>
              <a:t>[]={‘</a:t>
            </a:r>
            <a:r>
              <a:rPr lang="en-US" altLang="zh-CN" dirty="0" err="1"/>
              <a:t>H’,’e’,’l’,’l’,’o</a:t>
            </a:r>
            <a:r>
              <a:rPr lang="en-US" altLang="zh-CN" dirty="0"/>
              <a:t>’};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8078" y="3652361"/>
            <a:ext cx="2387770" cy="36933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char </a:t>
            </a:r>
            <a:r>
              <a:rPr lang="en-US" altLang="zh-CN" err="1"/>
              <a:t>cArray</a:t>
            </a:r>
            <a:r>
              <a:rPr lang="en-US" altLang="zh-CN"/>
              <a:t>[]={“Hello”};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675" y="25527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 smtClean="0">
                <a:solidFill>
                  <a:srgbClr val="EF6011"/>
                </a:solidFill>
                <a:latin typeface="黑体" pitchFamily="49" charset="-122"/>
                <a:ea typeface="黑体" pitchFamily="49" charset="-122"/>
              </a:rPr>
              <a:t>三种初始化方法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2971800" y="1874282"/>
            <a:ext cx="1219200" cy="609600"/>
          </a:xfrm>
          <a:prstGeom prst="wedgeRoundRectCallout">
            <a:avLst>
              <a:gd name="adj1" fmla="val 73613"/>
              <a:gd name="adj2" fmla="val -3194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</a:rPr>
              <a:t>逐个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字符赋给数组中个元素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2971800" y="2794605"/>
            <a:ext cx="1219200" cy="609600"/>
          </a:xfrm>
          <a:prstGeom prst="wedgeRoundRectCallout">
            <a:avLst>
              <a:gd name="adj1" fmla="val 73613"/>
              <a:gd name="adj2" fmla="val -31946"/>
              <a:gd name="adj3" fmla="val 16667"/>
            </a:avLst>
          </a:prstGeom>
          <a:gradFill flip="none" rotWithShape="1">
            <a:gsLst>
              <a:gs pos="0">
                <a:srgbClr val="FF7D7D">
                  <a:tint val="66000"/>
                  <a:satMod val="160000"/>
                </a:srgbClr>
              </a:gs>
              <a:gs pos="50000">
                <a:srgbClr val="FF7D7D">
                  <a:tint val="44500"/>
                  <a:satMod val="160000"/>
                </a:srgbClr>
              </a:gs>
              <a:gs pos="100000">
                <a:srgbClr val="FF7D7D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FF0000"/>
                </a:solidFill>
              </a:rPr>
              <a:t>省略数组长度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2971800" y="3895725"/>
            <a:ext cx="1219200" cy="609600"/>
          </a:xfrm>
          <a:prstGeom prst="wedgeRoundRectCallout">
            <a:avLst>
              <a:gd name="adj1" fmla="val 73613"/>
              <a:gd name="adj2" fmla="val -31946"/>
              <a:gd name="adj3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FF0000"/>
                </a:solidFill>
              </a:rPr>
              <a:t>利用字符串赋值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60785" y="4400550"/>
            <a:ext cx="2240293" cy="36933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char </a:t>
            </a:r>
            <a:r>
              <a:rPr lang="en-US" altLang="zh-CN" dirty="0" err="1"/>
              <a:t>cArray</a:t>
            </a:r>
            <a:r>
              <a:rPr lang="en-US" altLang="zh-CN" dirty="0" smtClean="0"/>
              <a:t>[]=“Hello”;</a:t>
            </a:r>
            <a:endParaRPr lang="zh-CN" altLang="en-US" dirty="0"/>
          </a:p>
        </p:txBody>
      </p:sp>
      <p:sp>
        <p:nvSpPr>
          <p:cNvPr id="5" name="流程图: 过程 4"/>
          <p:cNvSpPr/>
          <p:nvPr/>
        </p:nvSpPr>
        <p:spPr>
          <a:xfrm>
            <a:off x="5181600" y="4133850"/>
            <a:ext cx="533400" cy="2286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或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550048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6" grpId="0"/>
      <p:bldP spid="15" grpId="0" animBg="1"/>
      <p:bldP spid="17" grpId="0" animBg="1"/>
      <p:bldP spid="18" grpId="0" animBg="1"/>
      <p:bldP spid="19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4191001" y="1581150"/>
            <a:ext cx="2863184" cy="750333"/>
            <a:chOff x="4191001" y="1581150"/>
            <a:chExt cx="2863184" cy="750333"/>
          </a:xfrm>
        </p:grpSpPr>
        <p:sp>
          <p:nvSpPr>
            <p:cNvPr id="3" name="TextBox 2"/>
            <p:cNvSpPr txBox="1"/>
            <p:nvPr/>
          </p:nvSpPr>
          <p:spPr>
            <a:xfrm>
              <a:off x="5410994" y="1581150"/>
              <a:ext cx="462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a[]</a:t>
              </a:r>
              <a:endParaRPr lang="zh-CN" altLang="en-US" dirty="0" smtClean="0"/>
            </a:p>
          </p:txBody>
        </p:sp>
        <p:sp>
          <p:nvSpPr>
            <p:cNvPr id="10" name="右大括号 9"/>
            <p:cNvSpPr/>
            <p:nvPr/>
          </p:nvSpPr>
          <p:spPr>
            <a:xfrm rot="16200000">
              <a:off x="5432093" y="709391"/>
              <a:ext cx="381000" cy="2863184"/>
            </a:xfrm>
            <a:prstGeom prst="rightBrace">
              <a:avLst>
                <a:gd name="adj1" fmla="val 41913"/>
                <a:gd name="adj2" fmla="val 51411"/>
              </a:avLst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noProof="0" dirty="0" smtClean="0">
                <a:latin typeface="+mj-lt"/>
                <a:ea typeface="+mj-ea"/>
                <a:cs typeface="+mj-cs"/>
              </a:rPr>
              <a:t>内存中的字符数组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990600" y="1962150"/>
            <a:ext cx="1757212" cy="5078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char a[]=“Hello”;</a:t>
            </a:r>
            <a:endParaRPr lang="zh-CN" altLang="en-US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96558"/>
              </p:ext>
            </p:extLst>
          </p:nvPr>
        </p:nvGraphicFramePr>
        <p:xfrm>
          <a:off x="4143375" y="2495550"/>
          <a:ext cx="301942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238"/>
                <a:gridCol w="503238"/>
                <a:gridCol w="503238"/>
                <a:gridCol w="503238"/>
                <a:gridCol w="503238"/>
                <a:gridCol w="503238"/>
              </a:tblGrid>
              <a:tr h="35479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\0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圆角矩形标注 38"/>
          <p:cNvSpPr/>
          <p:nvPr/>
        </p:nvSpPr>
        <p:spPr>
          <a:xfrm>
            <a:off x="6781800" y="3181350"/>
            <a:ext cx="1676400" cy="609600"/>
          </a:xfrm>
          <a:prstGeom prst="wedgeRoundRectCallout">
            <a:avLst>
              <a:gd name="adj1" fmla="val -37500"/>
              <a:gd name="adj2" fmla="val -10601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rgbClr val="FF0000"/>
                </a:solidFill>
              </a:rPr>
              <a:t>\0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是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编译系统自动加上的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8355" y="4210912"/>
            <a:ext cx="2673489" cy="369332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char </a:t>
            </a:r>
            <a:r>
              <a:rPr lang="en-US" altLang="zh-CN" dirty="0" smtClean="0"/>
              <a:t>a[]={‘</a:t>
            </a:r>
            <a:r>
              <a:rPr lang="en-US" altLang="zh-CN" dirty="0" err="1"/>
              <a:t>H’,’e’,’l’,’l’,’o</a:t>
            </a:r>
            <a:r>
              <a:rPr lang="en-US" altLang="zh-CN" dirty="0" smtClean="0"/>
              <a:t>’,’\0’};</a:t>
            </a:r>
            <a:endParaRPr lang="zh-CN" altLang="en-US" dirty="0"/>
          </a:p>
        </p:txBody>
      </p:sp>
      <p:sp>
        <p:nvSpPr>
          <p:cNvPr id="9" name="下箭头 8"/>
          <p:cNvSpPr/>
          <p:nvPr/>
        </p:nvSpPr>
        <p:spPr>
          <a:xfrm>
            <a:off x="6324600" y="3486150"/>
            <a:ext cx="381000" cy="685800"/>
          </a:xfrm>
          <a:prstGeom prst="downArrow">
            <a:avLst/>
          </a:prstGeom>
          <a:solidFill>
            <a:srgbClr val="FF7D7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相当于</a:t>
            </a:r>
          </a:p>
        </p:txBody>
      </p:sp>
      <p:sp>
        <p:nvSpPr>
          <p:cNvPr id="11" name="左箭头 10"/>
          <p:cNvSpPr/>
          <p:nvPr/>
        </p:nvSpPr>
        <p:spPr>
          <a:xfrm>
            <a:off x="3657600" y="4171950"/>
            <a:ext cx="685800" cy="376028"/>
          </a:xfrm>
          <a:prstGeom prst="leftArrow">
            <a:avLst/>
          </a:prstGeom>
          <a:solidFill>
            <a:srgbClr val="FF7D7D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09600" y="4158138"/>
            <a:ext cx="2671612" cy="369332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char </a:t>
            </a:r>
            <a:r>
              <a:rPr lang="en-US" altLang="zh-CN" dirty="0" smtClean="0"/>
              <a:t>a[5]={‘</a:t>
            </a:r>
            <a:r>
              <a:rPr lang="en-US" altLang="zh-CN" dirty="0" err="1"/>
              <a:t>H’,’e’,’l’,’l’,’o</a:t>
            </a:r>
            <a:r>
              <a:rPr lang="en-US" altLang="zh-CN" dirty="0" smtClean="0"/>
              <a:t>’};</a:t>
            </a:r>
            <a:endParaRPr lang="zh-CN" altLang="en-US" dirty="0"/>
          </a:p>
        </p:txBody>
      </p:sp>
      <p:sp>
        <p:nvSpPr>
          <p:cNvPr id="13" name="椭圆形标注 12"/>
          <p:cNvSpPr/>
          <p:nvPr/>
        </p:nvSpPr>
        <p:spPr>
          <a:xfrm>
            <a:off x="1666874" y="3105150"/>
            <a:ext cx="1381125" cy="914400"/>
          </a:xfrm>
          <a:prstGeom prst="wedgeEllipseCallou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EF6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这种写法也是合法的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02415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9" grpId="0" animBg="1"/>
      <p:bldP spid="40" grpId="0" animBg="1"/>
      <p:bldP spid="9" grpId="0" animBg="1"/>
      <p:bldP spid="11" grpId="0" animBg="1"/>
      <p:bldP spid="41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0495" y="1925421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</a:rPr>
              <a:t>字符</a:t>
            </a:r>
            <a:r>
              <a:rPr lang="zh-CN" altLang="en-US" sz="3600" b="1" smtClean="0">
                <a:solidFill>
                  <a:schemeClr val="bg1"/>
                </a:solidFill>
              </a:rPr>
              <a:t>数组的结束标志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21078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00034" y="928676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一群小鸡住酒店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2" name="图片 21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7554" y="1571618"/>
            <a:ext cx="952500" cy="9525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5786" y="1714494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1600" dirty="0" smtClean="0">
                <a:latin typeface="华文新魏" pitchFamily="2" charset="-122"/>
                <a:ea typeface="华文新魏" pitchFamily="2" charset="-122"/>
              </a:rPr>
              <a:t>只小鸡住酒店</a:t>
            </a:r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86116" y="1285866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2000H</a:t>
            </a:r>
            <a:endParaRPr lang="zh-CN" altLang="en-US" dirty="0"/>
          </a:p>
        </p:txBody>
      </p:sp>
      <p:pic>
        <p:nvPicPr>
          <p:cNvPr id="25" name="图片 24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6314" y="1571618"/>
            <a:ext cx="952500" cy="9525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786314" y="1285866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80C2H</a:t>
            </a:r>
            <a:endParaRPr lang="zh-CN" altLang="en-US" dirty="0"/>
          </a:p>
        </p:txBody>
      </p:sp>
      <p:pic>
        <p:nvPicPr>
          <p:cNvPr id="27" name="图片 26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198" y="1571618"/>
            <a:ext cx="952500" cy="9525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72198" y="1285866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60A2H</a:t>
            </a:r>
            <a:endParaRPr lang="zh-CN" altLang="en-US" dirty="0"/>
          </a:p>
        </p:txBody>
      </p:sp>
      <p:pic>
        <p:nvPicPr>
          <p:cNvPr id="29" name="图片 28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0958" y="1571618"/>
            <a:ext cx="952500" cy="9525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500958" y="1285866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1002H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14348" y="2143122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华文新魏" pitchFamily="2" charset="-122"/>
                <a:ea typeface="华文新魏" pitchFamily="2" charset="-122"/>
              </a:rPr>
              <a:t>一个一个的去定房间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4348" y="3286130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华文新魏" pitchFamily="2" charset="-122"/>
                <a:ea typeface="华文新魏" pitchFamily="2" charset="-122"/>
              </a:rPr>
              <a:t>100</a:t>
            </a:r>
            <a:r>
              <a:rPr lang="zh-CN" altLang="en-US" sz="1600" dirty="0" smtClean="0">
                <a:latin typeface="华文新魏" pitchFamily="2" charset="-122"/>
                <a:ea typeface="华文新魏" pitchFamily="2" charset="-122"/>
              </a:rPr>
              <a:t>只小鸡住酒店</a:t>
            </a:r>
          </a:p>
        </p:txBody>
      </p:sp>
      <p:pic>
        <p:nvPicPr>
          <p:cNvPr id="33" name="图片 32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4678" y="3500444"/>
            <a:ext cx="952500" cy="9525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143240" y="321469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50B0H</a:t>
            </a:r>
            <a:endParaRPr lang="zh-CN" altLang="en-US" dirty="0"/>
          </a:p>
        </p:txBody>
      </p:sp>
      <p:pic>
        <p:nvPicPr>
          <p:cNvPr id="35" name="图片 34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3438" y="3500444"/>
            <a:ext cx="952500" cy="9525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43438" y="321469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8CA2H</a:t>
            </a:r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715008" y="3786196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pic>
        <p:nvPicPr>
          <p:cNvPr id="38" name="图片 37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12" y="3571882"/>
            <a:ext cx="952500" cy="9525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286512" y="321469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7065H</a:t>
            </a:r>
            <a:endParaRPr lang="zh-CN" altLang="en-US" dirty="0"/>
          </a:p>
        </p:txBody>
      </p:sp>
      <p:pic>
        <p:nvPicPr>
          <p:cNvPr id="40" name="图片 39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6710" y="3571882"/>
            <a:ext cx="952500" cy="9525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715272" y="321469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1002H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42910" y="3786196"/>
            <a:ext cx="2428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华文新魏" pitchFamily="2" charset="-122"/>
                <a:ea typeface="华文新魏" pitchFamily="2" charset="-122"/>
              </a:rPr>
              <a:t>一个一个的去定房间</a:t>
            </a:r>
            <a:r>
              <a:rPr lang="en-US" altLang="zh-CN" sz="1600" dirty="0" smtClean="0">
                <a:latin typeface="华文新魏" pitchFamily="2" charset="-122"/>
                <a:ea typeface="华文新魏" pitchFamily="2" charset="-122"/>
              </a:rPr>
              <a:t>?</a:t>
            </a:r>
            <a:endParaRPr lang="zh-CN" altLang="en-US" sz="1600" dirty="0" smtClean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29058" y="4000510"/>
            <a:ext cx="4000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崩 溃 崩 溃</a:t>
            </a:r>
            <a:endParaRPr lang="zh-CN" alt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8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6" grpId="0"/>
      <p:bldP spid="28" grpId="0"/>
      <p:bldP spid="30" grpId="0"/>
      <p:bldP spid="31" grpId="0"/>
      <p:bldP spid="32" grpId="0"/>
      <p:bldP spid="34" grpId="0"/>
      <p:bldP spid="36" grpId="0"/>
      <p:bldP spid="37" grpId="0"/>
      <p:bldP spid="39" grpId="0"/>
      <p:bldP spid="41" grpId="0"/>
      <p:bldP spid="42" grpId="0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1071552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华文隶书" pitchFamily="2" charset="-122"/>
                <a:ea typeface="华文隶书" pitchFamily="2" charset="-122"/>
              </a:rPr>
              <a:t>使用字符串为字符数组赋值：</a:t>
            </a:r>
            <a:endParaRPr lang="zh-CN" altLang="en-US" b="1" dirty="0">
              <a:solidFill>
                <a:srgbClr val="0070C0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1604" y="1571618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char a[]= “hello ";</a:t>
            </a:r>
            <a:endParaRPr lang="zh-CN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000364" y="3857634"/>
            <a:ext cx="107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‘\0’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3372" y="3857634"/>
            <a:ext cx="571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黑体" pitchFamily="49" charset="-122"/>
                <a:ea typeface="黑体" pitchFamily="49" charset="-122"/>
              </a:rPr>
              <a:t>=</a:t>
            </a:r>
            <a:endParaRPr lang="zh-CN" altLang="en-US" sz="3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190" y="3786196"/>
            <a:ext cx="135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</a:rPr>
              <a:t>stop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428728" y="235743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\0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直接箭头连接符 11"/>
          <p:cNvCxnSpPr/>
          <p:nvPr/>
        </p:nvCxnSpPr>
        <p:spPr>
          <a:xfrm rot="16200000" flipV="1">
            <a:off x="1679555" y="2963865"/>
            <a:ext cx="500066" cy="1588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28728" y="3286130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华文行楷" pitchFamily="2" charset="-122"/>
                <a:ea typeface="华文行楷" pitchFamily="2" charset="-122"/>
              </a:rPr>
              <a:t>字符串开端</a:t>
            </a:r>
            <a:endParaRPr lang="zh-CN" altLang="en-US" sz="1600" dirty="0">
              <a:latin typeface="华文行楷" pitchFamily="2" charset="-122"/>
              <a:ea typeface="华文行楷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rot="16200000" flipV="1">
            <a:off x="6751653" y="2963865"/>
            <a:ext cx="500066" cy="1588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00826" y="3286130"/>
            <a:ext cx="128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华文行楷" pitchFamily="2" charset="-122"/>
                <a:ea typeface="华文行楷" pitchFamily="2" charset="-122"/>
              </a:rPr>
              <a:t>字符串结束</a:t>
            </a:r>
            <a:endParaRPr lang="zh-CN" altLang="en-US" sz="1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1076" y="4109361"/>
            <a:ext cx="1638324" cy="5553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数组长度</a:t>
            </a:r>
            <a:endParaRPr lang="en-US" altLang="zh-CN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40883" y="4047884"/>
            <a:ext cx="731051" cy="3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》</a:t>
            </a:r>
            <a:r>
              <a:rPr lang="en-US" altLang="zh-CN" sz="5400" smtClean="0">
                <a:solidFill>
                  <a:srgbClr val="7030A0"/>
                </a:solidFill>
              </a:rPr>
              <a:t>&gt;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181466" y="4122972"/>
            <a:ext cx="1638324" cy="55532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实际</a:t>
            </a:r>
            <a:r>
              <a:rPr lang="zh-CN" altLang="en-US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长度</a:t>
            </a:r>
            <a:endParaRPr lang="en-US" altLang="zh-CN" smtClean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8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7" grpId="1"/>
      <p:bldP spid="8" grpId="0"/>
      <p:bldP spid="8" grpId="1"/>
      <p:bldP spid="9" grpId="0"/>
      <p:bldP spid="9" grpId="1"/>
      <p:bldP spid="14" grpId="0"/>
      <p:bldP spid="16" grpId="0"/>
      <p:bldP spid="4" grpId="0" animBg="1"/>
      <p:bldP spid="5" grpId="0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6294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055" y="1925421"/>
            <a:ext cx="481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</a:rPr>
              <a:t>字符</a:t>
            </a:r>
            <a:r>
              <a:rPr lang="zh-CN" altLang="en-US" sz="3600" b="1" smtClean="0">
                <a:solidFill>
                  <a:schemeClr val="bg1"/>
                </a:solidFill>
              </a:rPr>
              <a:t>数组的输入和输出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88865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字符数组输入输出</a:t>
            </a:r>
          </a:p>
        </p:txBody>
      </p:sp>
      <p:pic>
        <p:nvPicPr>
          <p:cNvPr id="18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295400" y="1811789"/>
            <a:ext cx="3657600" cy="2154436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err="1" smtClean="0">
                <a:solidFill>
                  <a:srgbClr val="0000FF"/>
                </a:solidFill>
              </a:rPr>
              <a:t>int</a:t>
            </a:r>
            <a:r>
              <a:rPr lang="en-US" altLang="zh-CN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</a:rPr>
              <a:t>iIndex</a:t>
            </a:r>
            <a:r>
              <a:rPr lang="en-US" altLang="zh-CN" sz="2000" dirty="0">
                <a:solidFill>
                  <a:schemeClr val="tx1"/>
                </a:solidFill>
              </a:rPr>
              <a:t>;		</a:t>
            </a:r>
          </a:p>
          <a:p>
            <a:r>
              <a:rPr lang="en-US" altLang="zh-CN" sz="2000" dirty="0" smtClean="0">
                <a:solidFill>
                  <a:srgbClr val="0000FF"/>
                </a:solidFill>
              </a:rPr>
              <a:t>char</a:t>
            </a:r>
            <a:r>
              <a:rPr lang="en-US" altLang="zh-CN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</a:rPr>
              <a:t>cArray</a:t>
            </a:r>
            <a:r>
              <a:rPr lang="en-US" altLang="zh-CN" sz="2000" dirty="0">
                <a:solidFill>
                  <a:schemeClr val="tx1"/>
                </a:solidFill>
              </a:rPr>
              <a:t>[12]="</a:t>
            </a:r>
            <a:r>
              <a:rPr lang="en-US" altLang="zh-CN" sz="2000" dirty="0" err="1">
                <a:solidFill>
                  <a:schemeClr val="tx1"/>
                </a:solidFill>
              </a:rPr>
              <a:t>MingRi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</a:rPr>
              <a:t>KeJi</a:t>
            </a:r>
            <a:r>
              <a:rPr lang="en-US" altLang="zh-CN" sz="2000" dirty="0" smtClean="0">
                <a:solidFill>
                  <a:schemeClr val="tx1"/>
                </a:solidFill>
              </a:rPr>
              <a:t>";</a:t>
            </a:r>
          </a:p>
          <a:p>
            <a:r>
              <a:rPr lang="en-US" altLang="zh-CN" sz="2000" dirty="0" smtClean="0">
                <a:solidFill>
                  <a:srgbClr val="0000FF"/>
                </a:solidFill>
              </a:rPr>
              <a:t>for</a:t>
            </a:r>
            <a:r>
              <a:rPr lang="en-US" altLang="zh-CN" sz="2000" dirty="0" smtClean="0">
                <a:solidFill>
                  <a:schemeClr val="tx1"/>
                </a:solidFill>
              </a:rPr>
              <a:t>(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iIndex</a:t>
            </a:r>
            <a:r>
              <a:rPr lang="en-US" altLang="zh-CN" sz="2000" dirty="0" smtClean="0">
                <a:solidFill>
                  <a:schemeClr val="tx1"/>
                </a:solidFill>
              </a:rPr>
              <a:t>=0;iIndex&lt;12;iIndex++){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    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printf</a:t>
            </a:r>
            <a:r>
              <a:rPr lang="en-US" altLang="zh-CN" sz="2000" dirty="0">
                <a:solidFill>
                  <a:schemeClr val="tx1"/>
                </a:solidFill>
              </a:rPr>
              <a:t>("%c",</a:t>
            </a:r>
            <a:r>
              <a:rPr lang="en-US" altLang="zh-CN" sz="2000" dirty="0" err="1">
                <a:solidFill>
                  <a:schemeClr val="tx1"/>
                </a:solidFill>
              </a:rPr>
              <a:t>cArray</a:t>
            </a:r>
            <a:r>
              <a:rPr lang="en-US" altLang="zh-CN" sz="2000" dirty="0">
                <a:solidFill>
                  <a:schemeClr val="tx1"/>
                </a:solidFill>
              </a:rPr>
              <a:t>[</a:t>
            </a:r>
            <a:r>
              <a:rPr lang="en-US" altLang="zh-CN" sz="2000" dirty="0" err="1">
                <a:solidFill>
                  <a:schemeClr val="tx1"/>
                </a:solidFill>
              </a:rPr>
              <a:t>iIndex</a:t>
            </a:r>
            <a:r>
              <a:rPr lang="en-US" altLang="zh-CN" sz="2000" dirty="0">
                <a:solidFill>
                  <a:schemeClr val="tx1"/>
                </a:solidFill>
              </a:rPr>
              <a:t>]); 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}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      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printf</a:t>
            </a:r>
            <a:r>
              <a:rPr lang="en-US" altLang="zh-CN" sz="2000" dirty="0">
                <a:solidFill>
                  <a:schemeClr val="tx1"/>
                </a:solidFill>
              </a:rPr>
              <a:t>("\</a:t>
            </a:r>
            <a:r>
              <a:rPr lang="en-US" altLang="zh-CN" sz="2000" dirty="0" err="1">
                <a:solidFill>
                  <a:schemeClr val="tx1"/>
                </a:solidFill>
              </a:rPr>
              <a:t>n%s</a:t>
            </a:r>
            <a:r>
              <a:rPr lang="en-US" altLang="zh-CN" sz="2000" dirty="0">
                <a:solidFill>
                  <a:schemeClr val="tx1"/>
                </a:solidFill>
              </a:rPr>
              <a:t>\n",</a:t>
            </a:r>
            <a:r>
              <a:rPr lang="en-US" altLang="zh-CN" sz="2000" dirty="0" err="1">
                <a:solidFill>
                  <a:schemeClr val="tx1"/>
                </a:solidFill>
              </a:rPr>
              <a:t>cArray</a:t>
            </a:r>
            <a:r>
              <a:rPr lang="en-US" altLang="zh-CN" sz="2000" dirty="0">
                <a:solidFill>
                  <a:schemeClr val="tx1"/>
                </a:solidFill>
              </a:rPr>
              <a:t>); </a:t>
            </a:r>
            <a:r>
              <a:rPr lang="en-US" altLang="zh-CN" sz="1400" dirty="0">
                <a:solidFill>
                  <a:srgbClr val="0000FF"/>
                </a:solidFill>
              </a:rPr>
              <a:t>	</a:t>
            </a:r>
            <a:endParaRPr lang="en-US" altLang="zh-CN" sz="1400" dirty="0"/>
          </a:p>
        </p:txBody>
      </p:sp>
      <p:sp>
        <p:nvSpPr>
          <p:cNvPr id="20" name="自选图形 872"/>
          <p:cNvSpPr>
            <a:spLocks noChangeArrowheads="1"/>
          </p:cNvSpPr>
          <p:nvPr/>
        </p:nvSpPr>
        <p:spPr bwMode="auto">
          <a:xfrm>
            <a:off x="1676400" y="2773974"/>
            <a:ext cx="2895600" cy="33117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云形标注 21"/>
          <p:cNvSpPr/>
          <p:nvPr/>
        </p:nvSpPr>
        <p:spPr>
          <a:xfrm>
            <a:off x="5324475" y="1428750"/>
            <a:ext cx="2209800" cy="848618"/>
          </a:xfrm>
          <a:prstGeom prst="cloudCallout">
            <a:avLst>
              <a:gd name="adj1" fmla="val -79453"/>
              <a:gd name="adj2" fmla="val 11334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lvl="0" algn="ctr"/>
            <a:r>
              <a:rPr lang="zh-CN" altLang="zh-CN" sz="1400" dirty="0" smtClean="0">
                <a:solidFill>
                  <a:schemeClr val="tx1"/>
                </a:solidFill>
              </a:rPr>
              <a:t>逐个</a:t>
            </a:r>
            <a:r>
              <a:rPr lang="zh-CN" altLang="zh-CN" sz="1400" dirty="0">
                <a:solidFill>
                  <a:schemeClr val="tx1"/>
                </a:solidFill>
              </a:rPr>
              <a:t>输出字符数组中的</a:t>
            </a:r>
            <a:r>
              <a:rPr lang="zh-CN" altLang="zh-CN" sz="1400" dirty="0" smtClean="0">
                <a:solidFill>
                  <a:schemeClr val="tx1"/>
                </a:solidFill>
              </a:rPr>
              <a:t>字符</a:t>
            </a:r>
            <a:endParaRPr lang="zh-CN" altLang="zh-CN" sz="1400" dirty="0">
              <a:solidFill>
                <a:schemeClr val="tx1"/>
              </a:solidFill>
            </a:endParaRPr>
          </a:p>
          <a:p>
            <a:pPr algn="ctr"/>
            <a:endParaRPr lang="zh-CN" altLang="en-US" dirty="0"/>
          </a:p>
        </p:txBody>
      </p:sp>
      <p:sp>
        <p:nvSpPr>
          <p:cNvPr id="23" name="自选图形 872"/>
          <p:cNvSpPr>
            <a:spLocks noChangeArrowheads="1"/>
          </p:cNvSpPr>
          <p:nvPr/>
        </p:nvSpPr>
        <p:spPr bwMode="auto">
          <a:xfrm>
            <a:off x="1752600" y="3392366"/>
            <a:ext cx="2590800" cy="30626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云形标注 23"/>
          <p:cNvSpPr/>
          <p:nvPr/>
        </p:nvSpPr>
        <p:spPr>
          <a:xfrm>
            <a:off x="5410200" y="2464698"/>
            <a:ext cx="2209800" cy="848618"/>
          </a:xfrm>
          <a:prstGeom prst="cloudCallout">
            <a:avLst>
              <a:gd name="adj1" fmla="val -81177"/>
              <a:gd name="adj2" fmla="val 8079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lvl="0" algn="ctr"/>
            <a:r>
              <a:rPr lang="zh-CN" altLang="zh-CN" sz="1400" dirty="0">
                <a:solidFill>
                  <a:schemeClr val="tx1"/>
                </a:solidFill>
              </a:rPr>
              <a:t>直接将字符串输出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3574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6294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9591" y="1925421"/>
            <a:ext cx="29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bg1"/>
                </a:solidFill>
              </a:rPr>
              <a:t>字符</a:t>
            </a:r>
            <a:r>
              <a:rPr lang="zh-CN" altLang="en-US" sz="3600" b="1" smtClean="0">
                <a:solidFill>
                  <a:schemeClr val="bg1"/>
                </a:solidFill>
              </a:rPr>
              <a:t>数组应用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0720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smtClean="0">
                <a:latin typeface="+mj-lt"/>
                <a:ea typeface="+mj-ea"/>
                <a:cs typeface="+mj-cs"/>
              </a:rPr>
              <a:t>统计单词个数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小鸡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4525" y="2190750"/>
            <a:ext cx="1981200" cy="1981200"/>
          </a:xfrm>
          <a:prstGeom prst="rect">
            <a:avLst/>
          </a:prstGeom>
        </p:spPr>
      </p:pic>
      <p:sp>
        <p:nvSpPr>
          <p:cNvPr id="9" name="云形标注 8"/>
          <p:cNvSpPr/>
          <p:nvPr/>
        </p:nvSpPr>
        <p:spPr>
          <a:xfrm>
            <a:off x="4267200" y="1690241"/>
            <a:ext cx="2209800" cy="848618"/>
          </a:xfrm>
          <a:prstGeom prst="cloudCallout">
            <a:avLst>
              <a:gd name="adj1" fmla="val -79453"/>
              <a:gd name="adj2" fmla="val 11334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400" dirty="0" smtClean="0">
              <a:solidFill>
                <a:schemeClr val="tx1"/>
              </a:solidFill>
            </a:endParaRPr>
          </a:p>
          <a:p>
            <a:pPr lvl="0" algn="ctr"/>
            <a:r>
              <a:rPr lang="en-US" altLang="zh-CN" sz="1400" smtClean="0">
                <a:solidFill>
                  <a:schemeClr val="tx1"/>
                </a:solidFill>
              </a:rPr>
              <a:t>I LOVE CHINA</a:t>
            </a:r>
            <a:r>
              <a:rPr lang="zh-CN" altLang="en-US" sz="1400" smtClean="0">
                <a:solidFill>
                  <a:schemeClr val="tx1"/>
                </a:solidFill>
              </a:rPr>
              <a:t>一共几个单词</a:t>
            </a:r>
            <a:endParaRPr lang="zh-CN" altLang="zh-CN" sz="1400" dirty="0">
              <a:solidFill>
                <a:schemeClr val="tx1"/>
              </a:solidFill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14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8664" y="1925421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多维数组</a:t>
            </a:r>
          </a:p>
        </p:txBody>
      </p:sp>
    </p:spTree>
    <p:extLst>
      <p:ext uri="{BB962C8B-B14F-4D97-AF65-F5344CB8AC3E}">
        <p14:creationId xmlns:p14="http://schemas.microsoft.com/office/powerpoint/2010/main" val="361251521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1538" y="1571618"/>
            <a:ext cx="70009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 smtClean="0">
                <a:latin typeface="华文新魏" pitchFamily="2" charset="-122"/>
                <a:ea typeface="华文新魏" pitchFamily="2" charset="-122"/>
              </a:rPr>
              <a:t>多维数组的声明和二维数组相同，只是下标更多。其一般格式如下：</a:t>
            </a: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1604" y="2143122"/>
            <a:ext cx="63579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 smtClean="0">
                <a:latin typeface="华文新魏" pitchFamily="2" charset="-122"/>
                <a:ea typeface="华文新魏" pitchFamily="2" charset="-122"/>
              </a:rPr>
              <a:t>数据类型 数组名</a:t>
            </a:r>
            <a:r>
              <a:rPr lang="en-US" altLang="zh-CN" sz="16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[</a:t>
            </a:r>
            <a:r>
              <a:rPr lang="zh-CN" altLang="zh-CN" sz="16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常量表达式</a:t>
            </a:r>
            <a:r>
              <a:rPr lang="en-US" altLang="zh-CN" sz="16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1][</a:t>
            </a:r>
            <a:r>
              <a:rPr lang="zh-CN" altLang="zh-CN" sz="16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常量表达式</a:t>
            </a:r>
            <a:r>
              <a:rPr lang="en-US" altLang="zh-CN" sz="16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2]…[</a:t>
            </a:r>
            <a:r>
              <a:rPr lang="zh-CN" altLang="zh-CN" sz="16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常量表达式</a:t>
            </a:r>
            <a:r>
              <a:rPr lang="en-US" altLang="zh-CN" sz="16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rPr>
              <a:t>n];</a:t>
            </a:r>
            <a:endParaRPr lang="zh-CN" altLang="zh-CN" sz="1600" dirty="0" smtClean="0">
              <a:solidFill>
                <a:srgbClr val="C00000"/>
              </a:solidFill>
              <a:latin typeface="华文新魏" pitchFamily="2" charset="-122"/>
              <a:ea typeface="华文新魏" pitchFamily="2" charset="-122"/>
            </a:endParaRP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5852" y="2714626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举例：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4480" y="3214692"/>
            <a:ext cx="54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err="1" smtClean="0"/>
              <a:t>int</a:t>
            </a:r>
            <a:r>
              <a:rPr lang="en-US" altLang="zh-CN" dirty="0" smtClean="0"/>
              <a:t> iArray1[3][4][5];</a:t>
            </a:r>
            <a:endParaRPr lang="zh-CN" altLang="zh-CN" dirty="0" smtClean="0"/>
          </a:p>
          <a:p>
            <a:pPr lvl="0"/>
            <a:r>
              <a:rPr lang="en-US" altLang="zh-CN" dirty="0" err="1" smtClean="0"/>
              <a:t>int</a:t>
            </a:r>
            <a:r>
              <a:rPr lang="en-US" altLang="zh-CN" dirty="0" smtClean="0"/>
              <a:t> iArray2[4][5][7][8];</a:t>
            </a:r>
            <a:endParaRPr lang="zh-CN" altLang="zh-CN" dirty="0"/>
          </a:p>
        </p:txBody>
      </p:sp>
      <p:sp>
        <p:nvSpPr>
          <p:cNvPr id="8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多维数组</a:t>
            </a:r>
          </a:p>
        </p:txBody>
      </p:sp>
      <p:pic>
        <p:nvPicPr>
          <p:cNvPr id="9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18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多维数组</a:t>
            </a:r>
          </a:p>
        </p:txBody>
      </p:sp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765558366"/>
              </p:ext>
            </p:extLst>
          </p:nvPr>
        </p:nvGraphicFramePr>
        <p:xfrm>
          <a:off x="1600200" y="869950"/>
          <a:ext cx="8153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721140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7029" y="1925421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数组的排序</a:t>
            </a:r>
          </a:p>
        </p:txBody>
      </p:sp>
    </p:spTree>
    <p:extLst>
      <p:ext uri="{BB962C8B-B14F-4D97-AF65-F5344CB8AC3E}">
        <p14:creationId xmlns:p14="http://schemas.microsoft.com/office/powerpoint/2010/main" val="6969516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22625" y="1750220"/>
            <a:ext cx="2690080" cy="468312"/>
            <a:chOff x="3222625" y="1750220"/>
            <a:chExt cx="2690080" cy="468312"/>
          </a:xfrm>
        </p:grpSpPr>
        <p:pic>
          <p:nvPicPr>
            <p:cNvPr id="41" name="图片 32" descr="按扭-1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625" y="1750220"/>
              <a:ext cx="467581" cy="46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/>
            <p:nvPr/>
          </p:nvSpPr>
          <p:spPr bwMode="auto">
            <a:xfrm>
              <a:off x="3308350" y="1801020"/>
              <a:ext cx="3129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Text Box 3"/>
            <p:cNvSpPr txBox="1">
              <a:spLocks noChangeArrowheads="1"/>
            </p:cNvSpPr>
            <p:nvPr/>
          </p:nvSpPr>
          <p:spPr bwMode="auto">
            <a:xfrm>
              <a:off x="3690205" y="1750220"/>
              <a:ext cx="2222500" cy="4001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  <a:defRPr/>
              </a:pPr>
              <a:r>
                <a:rPr lang="zh-CN" altLang="en-US" sz="2000" dirty="0">
                  <a:solidFill>
                    <a:schemeClr val="accent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冒泡</a:t>
              </a:r>
              <a:r>
                <a:rPr lang="zh-CN" altLang="en-US" sz="2000" dirty="0" smtClean="0">
                  <a:solidFill>
                    <a:schemeClr val="accent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rPr>
                <a:t>法排序</a:t>
              </a:r>
              <a:endParaRPr lang="zh-CN" altLang="en-US" sz="2000" dirty="0">
                <a:solidFill>
                  <a:schemeClr val="accent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2625" y="1019176"/>
            <a:ext cx="2733675" cy="468312"/>
            <a:chOff x="3222625" y="1019176"/>
            <a:chExt cx="2733675" cy="468312"/>
          </a:xfrm>
        </p:grpSpPr>
        <p:pic>
          <p:nvPicPr>
            <p:cNvPr id="46" name="图片 32" descr="按扭-1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625" y="1019176"/>
              <a:ext cx="467580" cy="46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组合 4"/>
            <p:cNvGrpSpPr/>
            <p:nvPr/>
          </p:nvGrpSpPr>
          <p:grpSpPr>
            <a:xfrm>
              <a:off x="3308350" y="1069976"/>
              <a:ext cx="2647950" cy="400110"/>
              <a:chOff x="3308350" y="1069976"/>
              <a:chExt cx="2647950" cy="400110"/>
            </a:xfrm>
          </p:grpSpPr>
          <p:sp>
            <p:nvSpPr>
              <p:cNvPr id="40" name="Text Box 3"/>
              <p:cNvSpPr txBox="1">
                <a:spLocks noChangeArrowheads="1"/>
              </p:cNvSpPr>
              <p:nvPr/>
            </p:nvSpPr>
            <p:spPr bwMode="auto">
              <a:xfrm>
                <a:off x="3733800" y="1069976"/>
                <a:ext cx="2222500" cy="40011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000" dirty="0">
                    <a:solidFill>
                      <a:schemeClr val="accent2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选择</a:t>
                </a:r>
                <a:r>
                  <a:rPr lang="zh-CN" altLang="en-US" sz="2000" dirty="0" smtClean="0">
                    <a:solidFill>
                      <a:schemeClr val="accent2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法排序</a:t>
                </a:r>
                <a:endParaRPr lang="zh-CN" altLang="en-US" sz="2000" dirty="0">
                  <a:solidFill>
                    <a:schemeClr val="accent2">
                      <a:lumMod val="75000"/>
                    </a:schemeClr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 bwMode="auto">
              <a:xfrm>
                <a:off x="3308350" y="1069976"/>
                <a:ext cx="312738" cy="369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buFontTx/>
                  <a:buNone/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2" name="组合 18"/>
          <p:cNvGrpSpPr>
            <a:grpSpLocks/>
          </p:cNvGrpSpPr>
          <p:nvPr/>
        </p:nvGrpSpPr>
        <p:grpSpPr bwMode="auto">
          <a:xfrm>
            <a:off x="3222625" y="2481264"/>
            <a:ext cx="2679700" cy="468312"/>
            <a:chOff x="1372250" y="2351481"/>
            <a:chExt cx="2679438" cy="622776"/>
          </a:xfrm>
        </p:grpSpPr>
        <p:grpSp>
          <p:nvGrpSpPr>
            <p:cNvPr id="13" name="组合 26"/>
            <p:cNvGrpSpPr>
              <a:grpSpLocks/>
            </p:cNvGrpSpPr>
            <p:nvPr/>
          </p:nvGrpSpPr>
          <p:grpSpPr bwMode="auto">
            <a:xfrm>
              <a:off x="1372250" y="2351481"/>
              <a:ext cx="2679438" cy="622776"/>
              <a:chOff x="1178672" y="2275281"/>
              <a:chExt cx="2679399" cy="622776"/>
            </a:xfrm>
          </p:grpSpPr>
          <p:sp>
            <p:nvSpPr>
              <p:cNvPr id="15" name="Text Box 3"/>
              <p:cNvSpPr txBox="1">
                <a:spLocks noChangeArrowheads="1"/>
              </p:cNvSpPr>
              <p:nvPr/>
            </p:nvSpPr>
            <p:spPr bwMode="auto">
              <a:xfrm>
                <a:off x="1635821" y="2323836"/>
                <a:ext cx="2222250" cy="5320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000" dirty="0">
                    <a:solidFill>
                      <a:schemeClr val="accent2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交换法排序</a:t>
                </a:r>
              </a:p>
            </p:txBody>
          </p:sp>
          <p:pic>
            <p:nvPicPr>
              <p:cNvPr id="16" name="图片 32" descr="按扭-14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672" y="2275281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1457967" y="2419036"/>
              <a:ext cx="312875" cy="4911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组合 18"/>
          <p:cNvGrpSpPr>
            <a:grpSpLocks/>
          </p:cNvGrpSpPr>
          <p:nvPr/>
        </p:nvGrpSpPr>
        <p:grpSpPr bwMode="auto">
          <a:xfrm>
            <a:off x="3222625" y="3212308"/>
            <a:ext cx="2679700" cy="468312"/>
            <a:chOff x="1372250" y="2351481"/>
            <a:chExt cx="2679438" cy="622776"/>
          </a:xfrm>
        </p:grpSpPr>
        <p:grpSp>
          <p:nvGrpSpPr>
            <p:cNvPr id="18" name="组合 26"/>
            <p:cNvGrpSpPr>
              <a:grpSpLocks/>
            </p:cNvGrpSpPr>
            <p:nvPr/>
          </p:nvGrpSpPr>
          <p:grpSpPr bwMode="auto">
            <a:xfrm>
              <a:off x="1372250" y="2351481"/>
              <a:ext cx="2679438" cy="622776"/>
              <a:chOff x="1178672" y="2275281"/>
              <a:chExt cx="2679399" cy="622776"/>
            </a:xfrm>
          </p:grpSpPr>
          <p:sp>
            <p:nvSpPr>
              <p:cNvPr id="20" name="Text Box 3"/>
              <p:cNvSpPr txBox="1">
                <a:spLocks noChangeArrowheads="1"/>
              </p:cNvSpPr>
              <p:nvPr/>
            </p:nvSpPr>
            <p:spPr bwMode="auto">
              <a:xfrm>
                <a:off x="1635821" y="2323836"/>
                <a:ext cx="2222250" cy="5320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000" dirty="0">
                    <a:solidFill>
                      <a:schemeClr val="accent2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插入法排序</a:t>
                </a:r>
              </a:p>
            </p:txBody>
          </p:sp>
          <p:pic>
            <p:nvPicPr>
              <p:cNvPr id="21" name="图片 32" descr="按扭-14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672" y="2275281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1457967" y="2419036"/>
              <a:ext cx="312875" cy="4911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2" name="组合 18"/>
          <p:cNvGrpSpPr>
            <a:grpSpLocks/>
          </p:cNvGrpSpPr>
          <p:nvPr/>
        </p:nvGrpSpPr>
        <p:grpSpPr bwMode="auto">
          <a:xfrm>
            <a:off x="3222625" y="3943350"/>
            <a:ext cx="2679700" cy="468312"/>
            <a:chOff x="1372250" y="2351481"/>
            <a:chExt cx="2679438" cy="622776"/>
          </a:xfrm>
        </p:grpSpPr>
        <p:grpSp>
          <p:nvGrpSpPr>
            <p:cNvPr id="23" name="组合 26"/>
            <p:cNvGrpSpPr>
              <a:grpSpLocks/>
            </p:cNvGrpSpPr>
            <p:nvPr/>
          </p:nvGrpSpPr>
          <p:grpSpPr bwMode="auto">
            <a:xfrm>
              <a:off x="1372250" y="2351481"/>
              <a:ext cx="2679438" cy="622776"/>
              <a:chOff x="1178672" y="2275281"/>
              <a:chExt cx="2679399" cy="622776"/>
            </a:xfrm>
          </p:grpSpPr>
          <p:sp>
            <p:nvSpPr>
              <p:cNvPr id="25" name="Text Box 3"/>
              <p:cNvSpPr txBox="1">
                <a:spLocks noChangeArrowheads="1"/>
              </p:cNvSpPr>
              <p:nvPr/>
            </p:nvSpPr>
            <p:spPr bwMode="auto">
              <a:xfrm>
                <a:off x="1635821" y="2323836"/>
                <a:ext cx="2222250" cy="5320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  <a:defRPr/>
                </a:pPr>
                <a:r>
                  <a:rPr lang="zh-CN" altLang="en-US" sz="2000" dirty="0">
                    <a:solidFill>
                      <a:schemeClr val="accent2">
                        <a:lumMod val="75000"/>
                      </a:schemeClr>
                    </a:solidFill>
                    <a:latin typeface="黑体" pitchFamily="49" charset="-122"/>
                    <a:ea typeface="黑体" pitchFamily="49" charset="-122"/>
                  </a:rPr>
                  <a:t>折半法排序</a:t>
                </a:r>
              </a:p>
            </p:txBody>
          </p:sp>
          <p:pic>
            <p:nvPicPr>
              <p:cNvPr id="26" name="图片 32" descr="按扭-14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8672" y="2275281"/>
                <a:ext cx="467528" cy="62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1457967" y="2419036"/>
              <a:ext cx="312875" cy="4911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3246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928676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华文新魏" pitchFamily="2" charset="-122"/>
                <a:ea typeface="华文新魏" pitchFamily="2" charset="-122"/>
              </a:rPr>
              <a:t>100</a:t>
            </a:r>
            <a:r>
              <a:rPr lang="zh-CN" altLang="en-US" sz="1600" dirty="0" smtClean="0">
                <a:latin typeface="华文新魏" pitchFamily="2" charset="-122"/>
                <a:ea typeface="华文新魏" pitchFamily="2" charset="-122"/>
              </a:rPr>
              <a:t>只小鸡住酒店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034" y="1428742"/>
            <a:ext cx="2428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5123AD"/>
                </a:solidFill>
                <a:latin typeface="华文新魏" pitchFamily="2" charset="-122"/>
                <a:ea typeface="华文新魏" pitchFamily="2" charset="-122"/>
              </a:rPr>
              <a:t>组团定制房间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720" y="2714626"/>
            <a:ext cx="2428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华文新魏" pitchFamily="2" charset="-122"/>
                <a:ea typeface="华文新魏" pitchFamily="2" charset="-122"/>
              </a:rPr>
              <a:t>小鸡战队</a:t>
            </a:r>
            <a:endParaRPr lang="zh-CN" alt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7" name="图片 6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488" y="2500312"/>
            <a:ext cx="952500" cy="95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6050" y="2214560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2000H</a:t>
            </a:r>
            <a:endParaRPr lang="zh-CN" altLang="en-US" dirty="0"/>
          </a:p>
        </p:txBody>
      </p:sp>
      <p:pic>
        <p:nvPicPr>
          <p:cNvPr id="9" name="图片 8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6248" y="2500312"/>
            <a:ext cx="952500" cy="952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86248" y="2214560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2004H</a:t>
            </a:r>
            <a:endParaRPr lang="zh-CN" altLang="en-US" dirty="0"/>
          </a:p>
        </p:txBody>
      </p:sp>
      <p:pic>
        <p:nvPicPr>
          <p:cNvPr id="11" name="图片 10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2232" y="2500312"/>
            <a:ext cx="952500" cy="952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72232" y="2214560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204CH</a:t>
            </a:r>
            <a:endParaRPr lang="zh-CN" altLang="en-US" dirty="0"/>
          </a:p>
        </p:txBody>
      </p:sp>
      <p:pic>
        <p:nvPicPr>
          <p:cNvPr id="13" name="图片 12" descr="小鸡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0992" y="2500312"/>
            <a:ext cx="952500" cy="952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00992" y="2214560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2250H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00694" y="2857502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86050" y="1428742"/>
            <a:ext cx="3143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5123AD"/>
                </a:solidFill>
                <a:latin typeface="华文新魏" pitchFamily="2" charset="-122"/>
                <a:ea typeface="华文新魏" pitchFamily="2" charset="-122"/>
              </a:rPr>
              <a:t>申请了一块连续的房间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00364" y="37861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r>
              <a:rPr lang="zh-CN" altLang="en-US" dirty="0" smtClean="0"/>
              <a:t>号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29124" y="37861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号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15140" y="3786196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98</a:t>
            </a:r>
            <a:r>
              <a:rPr lang="zh-CN" altLang="en-US" dirty="0" smtClean="0"/>
              <a:t>号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43900" y="3786196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99</a:t>
            </a:r>
            <a:r>
              <a:rPr lang="zh-CN" altLang="en-US" dirty="0" smtClean="0"/>
              <a:t>号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72132" y="3786196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69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5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6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5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6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8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0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1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8664" y="1925421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选择排序</a:t>
            </a:r>
          </a:p>
        </p:txBody>
      </p:sp>
    </p:spTree>
    <p:extLst>
      <p:ext uri="{BB962C8B-B14F-4D97-AF65-F5344CB8AC3E}">
        <p14:creationId xmlns:p14="http://schemas.microsoft.com/office/powerpoint/2010/main" val="34937966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群众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520991"/>
            <a:ext cx="2220884" cy="1143000"/>
          </a:xfrm>
          <a:prstGeom prst="rect">
            <a:avLst/>
          </a:prstGeom>
        </p:spPr>
      </p:pic>
      <p:sp>
        <p:nvSpPr>
          <p:cNvPr id="2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打擂台</a:t>
            </a:r>
          </a:p>
        </p:txBody>
      </p:sp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擂台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3600" y="2038350"/>
            <a:ext cx="5106571" cy="2911641"/>
          </a:xfrm>
          <a:prstGeom prst="rect">
            <a:avLst/>
          </a:prstGeom>
        </p:spPr>
      </p:pic>
      <p:pic>
        <p:nvPicPr>
          <p:cNvPr id="10" name="图片 9" descr="死壮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5875" y="1047750"/>
            <a:ext cx="1523085" cy="2163935"/>
          </a:xfrm>
          <a:prstGeom prst="rect">
            <a:avLst/>
          </a:prstGeom>
        </p:spPr>
      </p:pic>
      <p:pic>
        <p:nvPicPr>
          <p:cNvPr id="11" name="图片 10" descr="撸色(1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4095066">
            <a:off x="4574425" y="2039982"/>
            <a:ext cx="1550366" cy="20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98490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5"/>
          <p:cNvGrpSpPr/>
          <p:nvPr/>
        </p:nvGrpSpPr>
        <p:grpSpPr>
          <a:xfrm>
            <a:off x="7086600" y="2343150"/>
            <a:ext cx="1219200" cy="762000"/>
            <a:chOff x="7086600" y="2343150"/>
            <a:chExt cx="1219200" cy="762000"/>
          </a:xfrm>
        </p:grpSpPr>
        <p:grpSp>
          <p:nvGrpSpPr>
            <p:cNvPr id="3" name="组合 27"/>
            <p:cNvGrpSpPr/>
            <p:nvPr/>
          </p:nvGrpSpPr>
          <p:grpSpPr>
            <a:xfrm>
              <a:off x="7086600" y="2343150"/>
              <a:ext cx="1219200" cy="762000"/>
              <a:chOff x="6934200" y="1905200"/>
              <a:chExt cx="1219200" cy="762000"/>
            </a:xfr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grpSpPr>
          <p:sp>
            <p:nvSpPr>
              <p:cNvPr id="23" name="矩形 22"/>
              <p:cNvSpPr/>
              <p:nvPr/>
            </p:nvSpPr>
            <p:spPr>
              <a:xfrm>
                <a:off x="7315200" y="1905200"/>
                <a:ext cx="457200" cy="76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934200" y="2210000"/>
                <a:ext cx="3810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7772400" y="2286200"/>
                <a:ext cx="381000" cy="381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7239000" y="272415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黑体" pitchFamily="49" charset="-122"/>
                  <a:ea typeface="黑体" pitchFamily="49" charset="-122"/>
                </a:rPr>
                <a:t>领奖台</a:t>
              </a:r>
            </a:p>
          </p:txBody>
        </p:sp>
      </p:grpSp>
      <p:pic>
        <p:nvPicPr>
          <p:cNvPr id="16" name="图片 15" descr="擂台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504950"/>
            <a:ext cx="3886200" cy="1564106"/>
          </a:xfrm>
          <a:prstGeom prst="rect">
            <a:avLst/>
          </a:prstGeom>
        </p:spPr>
      </p:pic>
      <p:grpSp>
        <p:nvGrpSpPr>
          <p:cNvPr id="4" name="组合 14"/>
          <p:cNvGrpSpPr/>
          <p:nvPr/>
        </p:nvGrpSpPr>
        <p:grpSpPr>
          <a:xfrm>
            <a:off x="5943600" y="285750"/>
            <a:ext cx="1066799" cy="1438659"/>
            <a:chOff x="7468400" y="895350"/>
            <a:chExt cx="1066799" cy="1438659"/>
          </a:xfrm>
        </p:grpSpPr>
        <p:pic>
          <p:nvPicPr>
            <p:cNvPr id="13" name="图片 12" descr="按扭-5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8400" y="895350"/>
              <a:ext cx="1066799" cy="143865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659469" y="142875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仿宋" pitchFamily="49" charset="-122"/>
                  <a:ea typeface="仿宋" pitchFamily="49" charset="-122"/>
                </a:rPr>
                <a:t>冠军</a:t>
              </a:r>
            </a:p>
          </p:txBody>
        </p:sp>
      </p:grpSp>
      <p:sp>
        <p:nvSpPr>
          <p:cNvPr id="17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打擂台</a:t>
            </a:r>
          </a:p>
        </p:txBody>
      </p:sp>
      <p:pic>
        <p:nvPicPr>
          <p:cNvPr id="18" name="Picture 4" descr="按扭1-5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38"/>
          <p:cNvGrpSpPr/>
          <p:nvPr/>
        </p:nvGrpSpPr>
        <p:grpSpPr>
          <a:xfrm>
            <a:off x="457200" y="3257550"/>
            <a:ext cx="911767" cy="1295400"/>
            <a:chOff x="612233" y="3181350"/>
            <a:chExt cx="911767" cy="1295400"/>
          </a:xfrm>
        </p:grpSpPr>
        <p:pic>
          <p:nvPicPr>
            <p:cNvPr id="29" name="图片 28" descr="死壮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233" y="3181350"/>
              <a:ext cx="911767" cy="12954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953619" y="36702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endParaRPr lang="zh-CN" altLang="en-US" dirty="0" smtClean="0"/>
            </a:p>
          </p:txBody>
        </p:sp>
      </p:grpSp>
      <p:grpSp>
        <p:nvGrpSpPr>
          <p:cNvPr id="6" name="组合 39"/>
          <p:cNvGrpSpPr/>
          <p:nvPr/>
        </p:nvGrpSpPr>
        <p:grpSpPr>
          <a:xfrm>
            <a:off x="2136234" y="3257550"/>
            <a:ext cx="858134" cy="1219200"/>
            <a:chOff x="2136234" y="3257550"/>
            <a:chExt cx="858134" cy="1219200"/>
          </a:xfrm>
        </p:grpSpPr>
        <p:pic>
          <p:nvPicPr>
            <p:cNvPr id="30" name="图片 29" descr="死壮2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6234" y="3257550"/>
              <a:ext cx="858134" cy="12192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448025" y="370512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2</a:t>
              </a:r>
              <a:endParaRPr lang="zh-CN" altLang="en-US" dirty="0" smtClean="0"/>
            </a:p>
          </p:txBody>
        </p:sp>
      </p:grpSp>
      <p:grpSp>
        <p:nvGrpSpPr>
          <p:cNvPr id="7" name="组合 23"/>
          <p:cNvGrpSpPr/>
          <p:nvPr/>
        </p:nvGrpSpPr>
        <p:grpSpPr>
          <a:xfrm>
            <a:off x="3810000" y="3181350"/>
            <a:ext cx="911767" cy="1295400"/>
            <a:chOff x="3810000" y="3181350"/>
            <a:chExt cx="911767" cy="1295400"/>
          </a:xfrm>
        </p:grpSpPr>
        <p:pic>
          <p:nvPicPr>
            <p:cNvPr id="31" name="图片 30" descr="死壮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0000" y="3181350"/>
              <a:ext cx="911767" cy="12954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4171750" y="36770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3</a:t>
              </a:r>
              <a:endParaRPr lang="zh-CN" altLang="en-US" dirty="0" smtClean="0"/>
            </a:p>
          </p:txBody>
        </p:sp>
      </p:grpSp>
      <p:grpSp>
        <p:nvGrpSpPr>
          <p:cNvPr id="8" name="组合 24"/>
          <p:cNvGrpSpPr/>
          <p:nvPr/>
        </p:nvGrpSpPr>
        <p:grpSpPr>
          <a:xfrm>
            <a:off x="5412833" y="2856565"/>
            <a:ext cx="1140367" cy="1620185"/>
            <a:chOff x="5412833" y="2856565"/>
            <a:chExt cx="1140367" cy="1620185"/>
          </a:xfrm>
        </p:grpSpPr>
        <p:pic>
          <p:nvPicPr>
            <p:cNvPr id="32" name="图片 31" descr="死壮2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2833" y="2856565"/>
              <a:ext cx="1140367" cy="162018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887397" y="350534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4</a:t>
              </a:r>
              <a:endParaRPr lang="zh-CN" altLang="en-US" dirty="0" smtClean="0"/>
            </a:p>
          </p:txBody>
        </p:sp>
      </p:grpSp>
      <p:grpSp>
        <p:nvGrpSpPr>
          <p:cNvPr id="9" name="组合 40"/>
          <p:cNvGrpSpPr/>
          <p:nvPr/>
        </p:nvGrpSpPr>
        <p:grpSpPr>
          <a:xfrm>
            <a:off x="7317833" y="3257550"/>
            <a:ext cx="911767" cy="1295400"/>
            <a:chOff x="7317833" y="3257550"/>
            <a:chExt cx="911767" cy="1295400"/>
          </a:xfrm>
        </p:grpSpPr>
        <p:pic>
          <p:nvPicPr>
            <p:cNvPr id="33" name="图片 32" descr="死壮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7833" y="3257550"/>
              <a:ext cx="911767" cy="12954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677750" y="374362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5</a:t>
              </a:r>
              <a:endParaRPr lang="zh-CN" altLang="en-US" dirty="0" smtClean="0"/>
            </a:p>
          </p:txBody>
        </p:sp>
      </p:grpSp>
      <p:pic>
        <p:nvPicPr>
          <p:cNvPr id="43" name="图片 42" descr="撸色(1)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1107359">
            <a:off x="4267200" y="1657350"/>
            <a:ext cx="1095109" cy="832107"/>
          </a:xfrm>
          <a:prstGeom prst="rect">
            <a:avLst/>
          </a:prstGeom>
        </p:spPr>
      </p:pic>
      <p:pic>
        <p:nvPicPr>
          <p:cNvPr id="44" name="图片 43" descr="撸色(1)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1107359">
            <a:off x="3025606" y="1589509"/>
            <a:ext cx="1095109" cy="8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92244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727E-6 L 0.2835 -0.437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0" y="-2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554E-6 L 0.25 -0.41507 " pathEditMode="relative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999 -0.41507 L -7.77778E-6 3.7554E-6 " pathEditMode="relative" ptsTypes="AA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5.94812E-6 L 0.05833 -0.38541 " pathEditMode="relative" ptsTypes="AA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07 -0.40765 L 0.00574 0.00742 " pathEditMode="relative" ptsTypes="AA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4336E-6 L -0.15157 -0.4499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0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5 -0.43731 L 0.00017 -0.00741 " pathEditMode="relative" ptsTypes="AA">
                                      <p:cBhvr>
                                        <p:cTn id="7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5.94812E-6 L -0.49166 -0.47437 " pathEditMode="relative" ptsTypes="AA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167 -0.47437 L 0 0.01482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00" y="2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56 -0.44996 C -0.10677 -0.50154 -0.06181 -0.55311 -0.00729 -0.54354 C 0.04722 -0.53396 0.14323 -0.41877 0.17587 -0.3919 " pathEditMode="relative" ptsTypes="aaA">
                                      <p:cBhvr>
                                        <p:cTn id="1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733550"/>
            <a:ext cx="7135287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 smtClean="0"/>
              <a:t>初始数组资源 【</a:t>
            </a:r>
            <a:r>
              <a:rPr lang="en-US" altLang="zh-CN" dirty="0" smtClean="0"/>
              <a:t>63	4	24	1	3	15</a:t>
            </a:r>
            <a:r>
              <a:rPr lang="zh-CN" altLang="zh-CN" dirty="0" smtClean="0"/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 </a:t>
            </a:r>
            <a:endParaRPr lang="zh-CN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第一趟排序后【</a:t>
            </a:r>
            <a:r>
              <a:rPr lang="en-US" altLang="zh-CN" dirty="0" smtClean="0"/>
              <a:t>15	4	24	1	3 </a:t>
            </a:r>
            <a:r>
              <a:rPr lang="zh-CN" altLang="zh-CN" dirty="0" smtClean="0"/>
              <a:t>】</a:t>
            </a:r>
            <a:r>
              <a:rPr lang="en-US" altLang="zh-CN" dirty="0" smtClean="0"/>
              <a:t>	63</a:t>
            </a:r>
            <a:endParaRPr lang="zh-CN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第二趟排序后【</a:t>
            </a:r>
            <a:r>
              <a:rPr lang="en-US" altLang="zh-CN" dirty="0" smtClean="0"/>
              <a:t>15	4	3	1</a:t>
            </a:r>
            <a:r>
              <a:rPr lang="zh-CN" altLang="zh-CN" dirty="0" smtClean="0"/>
              <a:t>】</a:t>
            </a:r>
            <a:r>
              <a:rPr lang="en-US" altLang="zh-CN" dirty="0" smtClean="0"/>
              <a:t>	24	63</a:t>
            </a:r>
            <a:endParaRPr lang="zh-CN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第三趟排序后【</a:t>
            </a:r>
            <a:r>
              <a:rPr lang="en-US" altLang="zh-CN" dirty="0" smtClean="0"/>
              <a:t>1		4	3</a:t>
            </a:r>
            <a:r>
              <a:rPr lang="zh-CN" altLang="zh-CN" dirty="0" smtClean="0"/>
              <a:t>】</a:t>
            </a:r>
            <a:r>
              <a:rPr lang="en-US" altLang="zh-CN" dirty="0" smtClean="0"/>
              <a:t>	15	24 	63</a:t>
            </a:r>
            <a:endParaRPr lang="zh-CN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第四趟排序后【</a:t>
            </a:r>
            <a:r>
              <a:rPr lang="en-US" altLang="zh-CN" dirty="0" smtClean="0"/>
              <a:t>1 		3</a:t>
            </a:r>
            <a:r>
              <a:rPr lang="zh-CN" altLang="zh-CN" dirty="0" smtClean="0"/>
              <a:t>】</a:t>
            </a:r>
            <a:r>
              <a:rPr lang="en-US" altLang="zh-CN" dirty="0" smtClean="0"/>
              <a:t>	4	15	24 	63</a:t>
            </a:r>
            <a:endParaRPr lang="zh-CN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第五趟排序后【</a:t>
            </a:r>
            <a:r>
              <a:rPr lang="en-US" altLang="zh-CN" dirty="0" smtClean="0"/>
              <a:t>1</a:t>
            </a:r>
            <a:r>
              <a:rPr lang="zh-CN" altLang="zh-CN" dirty="0" smtClean="0"/>
              <a:t>】</a:t>
            </a:r>
            <a:r>
              <a:rPr lang="en-US" altLang="zh-CN" dirty="0" smtClean="0"/>
              <a:t>	3	4	15	24	63</a:t>
            </a:r>
            <a:endParaRPr lang="zh-CN" altLang="zh-CN" dirty="0" smtClean="0"/>
          </a:p>
        </p:txBody>
      </p:sp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选择排序的过程</a:t>
            </a:r>
          </a:p>
        </p:txBody>
      </p:sp>
      <p:pic>
        <p:nvPicPr>
          <p:cNvPr id="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上弧形箭头 7"/>
          <p:cNvSpPr/>
          <p:nvPr/>
        </p:nvSpPr>
        <p:spPr>
          <a:xfrm>
            <a:off x="2667000" y="1352550"/>
            <a:ext cx="4648200" cy="381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上弧形箭头 8"/>
          <p:cNvSpPr/>
          <p:nvPr/>
        </p:nvSpPr>
        <p:spPr>
          <a:xfrm rot="10800000">
            <a:off x="2514600" y="2190750"/>
            <a:ext cx="4876800" cy="381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上弧形箭头 10"/>
          <p:cNvSpPr/>
          <p:nvPr/>
        </p:nvSpPr>
        <p:spPr>
          <a:xfrm>
            <a:off x="4517036" y="2312106"/>
            <a:ext cx="1981200" cy="3048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上弧形箭头 11"/>
          <p:cNvSpPr/>
          <p:nvPr/>
        </p:nvSpPr>
        <p:spPr>
          <a:xfrm rot="10800000">
            <a:off x="4419600" y="2997906"/>
            <a:ext cx="2078636" cy="3048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上弧形箭头 12"/>
          <p:cNvSpPr/>
          <p:nvPr/>
        </p:nvSpPr>
        <p:spPr>
          <a:xfrm>
            <a:off x="2438400" y="2800350"/>
            <a:ext cx="2997994" cy="3048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上弧形箭头 13"/>
          <p:cNvSpPr/>
          <p:nvPr/>
        </p:nvSpPr>
        <p:spPr>
          <a:xfrm rot="10800000">
            <a:off x="2340964" y="3407126"/>
            <a:ext cx="3145436" cy="3048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上弧形箭头 14"/>
          <p:cNvSpPr/>
          <p:nvPr/>
        </p:nvSpPr>
        <p:spPr>
          <a:xfrm>
            <a:off x="3526436" y="3184174"/>
            <a:ext cx="1016794" cy="3048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上弧形箭头 15"/>
          <p:cNvSpPr/>
          <p:nvPr/>
        </p:nvSpPr>
        <p:spPr>
          <a:xfrm rot="10800000">
            <a:off x="3429000" y="3790949"/>
            <a:ext cx="1066800" cy="3048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74711" y="1744839"/>
            <a:ext cx="5410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209800" y="2605617"/>
            <a:ext cx="44958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133600" y="3028950"/>
            <a:ext cx="3657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2133600" y="3409950"/>
            <a:ext cx="28194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133600" y="3790950"/>
            <a:ext cx="1752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133600" y="4248150"/>
            <a:ext cx="6858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96904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8664" y="1925421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冒泡排序</a:t>
            </a:r>
          </a:p>
        </p:txBody>
      </p:sp>
    </p:spTree>
    <p:extLst>
      <p:ext uri="{BB962C8B-B14F-4D97-AF65-F5344CB8AC3E}">
        <p14:creationId xmlns:p14="http://schemas.microsoft.com/office/powerpoint/2010/main" val="63021866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ature Elements Collection2 [转换]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0" y="1200150"/>
            <a:ext cx="2571750" cy="3562350"/>
          </a:xfrm>
          <a:prstGeom prst="rect">
            <a:avLst/>
          </a:prstGeom>
        </p:spPr>
      </p:pic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冒泡排序</a:t>
            </a:r>
          </a:p>
        </p:txBody>
      </p:sp>
      <p:pic>
        <p:nvPicPr>
          <p:cNvPr id="4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71600" y="1962150"/>
            <a:ext cx="353173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zh-CN" altLang="zh-CN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气泡</a:t>
            </a:r>
            <a:r>
              <a:rPr lang="zh-CN" altLang="en-US" sz="32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在水中向上涌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950" y="3282375"/>
            <a:ext cx="4873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数据在数组中不断的向前移动</a:t>
            </a:r>
          </a:p>
        </p:txBody>
      </p:sp>
    </p:spTree>
    <p:extLst>
      <p:ext uri="{BB962C8B-B14F-4D97-AF65-F5344CB8AC3E}">
        <p14:creationId xmlns:p14="http://schemas.microsoft.com/office/powerpoint/2010/main" val="367047243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733550"/>
            <a:ext cx="6629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 smtClean="0"/>
              <a:t>初始数组</a:t>
            </a:r>
            <a:r>
              <a:rPr lang="zh-CN" altLang="zh-CN" smtClean="0"/>
              <a:t>资源 【</a:t>
            </a:r>
            <a:r>
              <a:rPr lang="en-US" altLang="zh-CN" smtClean="0"/>
              <a:t>9  	6	15	4	2</a:t>
            </a:r>
            <a:r>
              <a:rPr lang="zh-CN" altLang="zh-CN" smtClean="0"/>
              <a:t>】</a:t>
            </a:r>
            <a:endParaRPr lang="zh-CN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 </a:t>
            </a:r>
            <a:endParaRPr lang="zh-CN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第一趟</a:t>
            </a:r>
            <a:r>
              <a:rPr lang="zh-CN" altLang="zh-CN" smtClean="0"/>
              <a:t>排序后</a:t>
            </a:r>
            <a:r>
              <a:rPr lang="en-US" altLang="zh-CN" smtClean="0"/>
              <a:t>    2          </a:t>
            </a:r>
            <a:r>
              <a:rPr lang="zh-CN" altLang="zh-CN" smtClean="0"/>
              <a:t>【</a:t>
            </a:r>
            <a:r>
              <a:rPr lang="en-US" altLang="zh-CN"/>
              <a:t>9</a:t>
            </a:r>
            <a:r>
              <a:rPr lang="en-US" altLang="zh-CN" smtClean="0"/>
              <a:t>	6	15	4 </a:t>
            </a:r>
            <a:r>
              <a:rPr lang="zh-CN" altLang="zh-CN" dirty="0" smtClean="0"/>
              <a:t>】</a:t>
            </a:r>
            <a:r>
              <a:rPr lang="en-US" altLang="zh-CN" smtClean="0"/>
              <a:t>	</a:t>
            </a:r>
            <a:endParaRPr lang="zh-CN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第二趟</a:t>
            </a:r>
            <a:r>
              <a:rPr lang="zh-CN" altLang="zh-CN" smtClean="0"/>
              <a:t>排序后</a:t>
            </a:r>
            <a:r>
              <a:rPr lang="en-US" altLang="zh-CN" smtClean="0"/>
              <a:t>    2	             4	</a:t>
            </a:r>
            <a:r>
              <a:rPr lang="zh-CN" altLang="zh-CN" smtClean="0"/>
              <a:t>【</a:t>
            </a:r>
            <a:r>
              <a:rPr lang="en-US" altLang="zh-CN"/>
              <a:t>9</a:t>
            </a:r>
            <a:r>
              <a:rPr lang="en-US" altLang="zh-CN" smtClean="0"/>
              <a:t>	6	</a:t>
            </a:r>
            <a:r>
              <a:rPr lang="en-US" altLang="zh-CN"/>
              <a:t>15 </a:t>
            </a:r>
            <a:r>
              <a:rPr lang="zh-CN" altLang="zh-CN"/>
              <a:t>】</a:t>
            </a:r>
            <a:r>
              <a:rPr lang="en-US" altLang="zh-CN" smtClean="0"/>
              <a:t>	</a:t>
            </a:r>
            <a:endParaRPr lang="zh-CN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第三趟</a:t>
            </a:r>
            <a:r>
              <a:rPr lang="zh-CN" altLang="zh-CN" smtClean="0"/>
              <a:t>排序后</a:t>
            </a:r>
            <a:r>
              <a:rPr lang="en-US" altLang="zh-CN" smtClean="0"/>
              <a:t>    2	             4	6	</a:t>
            </a:r>
            <a:r>
              <a:rPr lang="zh-CN" altLang="zh-CN" smtClean="0"/>
              <a:t>【</a:t>
            </a:r>
            <a:r>
              <a:rPr lang="en-US" altLang="zh-CN" smtClean="0"/>
              <a:t>9	15 </a:t>
            </a:r>
            <a:r>
              <a:rPr lang="zh-CN" altLang="zh-CN"/>
              <a:t>】</a:t>
            </a:r>
            <a:r>
              <a:rPr lang="en-US" altLang="zh-CN" smtClean="0"/>
              <a:t>	</a:t>
            </a:r>
            <a:endParaRPr lang="zh-CN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第四趟</a:t>
            </a:r>
            <a:r>
              <a:rPr lang="zh-CN" altLang="zh-CN" smtClean="0"/>
              <a:t>排序后</a:t>
            </a:r>
            <a:r>
              <a:rPr lang="en-US" altLang="zh-CN" smtClean="0"/>
              <a:t>    2	</a:t>
            </a:r>
            <a:r>
              <a:rPr lang="en-US" altLang="zh-CN"/>
              <a:t> </a:t>
            </a:r>
            <a:r>
              <a:rPr lang="en-US" altLang="zh-CN" smtClean="0"/>
              <a:t>            4	6	9</a:t>
            </a:r>
            <a:r>
              <a:rPr lang="en-US" altLang="zh-CN"/>
              <a:t> </a:t>
            </a:r>
            <a:r>
              <a:rPr lang="en-US" altLang="zh-CN" smtClean="0"/>
              <a:t>         </a:t>
            </a:r>
            <a:r>
              <a:rPr lang="zh-CN" altLang="zh-CN" smtClean="0"/>
              <a:t>【</a:t>
            </a:r>
            <a:r>
              <a:rPr lang="en-US" altLang="zh-CN" smtClean="0"/>
              <a:t>15</a:t>
            </a:r>
            <a:r>
              <a:rPr lang="zh-CN" altLang="zh-CN"/>
              <a:t> 】</a:t>
            </a:r>
            <a:r>
              <a:rPr lang="en-US" altLang="zh-CN" smtClean="0"/>
              <a:t> 	</a:t>
            </a:r>
            <a:endParaRPr lang="zh-CN" altLang="zh-CN" dirty="0" smtClean="0"/>
          </a:p>
        </p:txBody>
      </p:sp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>
                <a:latin typeface="+mj-lt"/>
                <a:ea typeface="+mj-ea"/>
                <a:cs typeface="+mj-cs"/>
              </a:rPr>
              <a:t>冒泡</a:t>
            </a: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排序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的过程</a:t>
            </a:r>
          </a:p>
        </p:txBody>
      </p:sp>
      <p:pic>
        <p:nvPicPr>
          <p:cNvPr id="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曲线连接符 9"/>
          <p:cNvCxnSpPr/>
          <p:nvPr/>
        </p:nvCxnSpPr>
        <p:spPr>
          <a:xfrm rot="10800000" flipV="1">
            <a:off x="2438400" y="2114550"/>
            <a:ext cx="3962400" cy="609600"/>
          </a:xfrm>
          <a:prstGeom prst="curvedConnector3">
            <a:avLst>
              <a:gd name="adj1" fmla="val 67548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2667000" y="2876550"/>
            <a:ext cx="457200" cy="0"/>
          </a:xfrm>
          <a:prstGeom prst="straightConnector1">
            <a:avLst/>
          </a:prstGeom>
          <a:ln w="19050">
            <a:solidFill>
              <a:srgbClr val="9900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/>
          <p:nvPr/>
        </p:nvCxnSpPr>
        <p:spPr>
          <a:xfrm rot="10800000" flipV="1">
            <a:off x="3505200" y="2876548"/>
            <a:ext cx="2819400" cy="304801"/>
          </a:xfrm>
          <a:prstGeom prst="curvedConnector3">
            <a:avLst>
              <a:gd name="adj1" fmla="val 56081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3771900" y="3257550"/>
            <a:ext cx="457200" cy="0"/>
          </a:xfrm>
          <a:prstGeom prst="straightConnector1">
            <a:avLst/>
          </a:prstGeom>
          <a:ln w="19050">
            <a:solidFill>
              <a:srgbClr val="9900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/>
          <p:nvPr/>
        </p:nvCxnSpPr>
        <p:spPr>
          <a:xfrm rot="10800000" flipV="1">
            <a:off x="4457698" y="3324224"/>
            <a:ext cx="914401" cy="228601"/>
          </a:xfrm>
          <a:prstGeom prst="curved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4800600" y="3638550"/>
            <a:ext cx="457200" cy="0"/>
          </a:xfrm>
          <a:prstGeom prst="straightConnector1">
            <a:avLst/>
          </a:prstGeom>
          <a:ln w="19050">
            <a:solidFill>
              <a:srgbClr val="9900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线连接符 37"/>
          <p:cNvCxnSpPr/>
          <p:nvPr/>
        </p:nvCxnSpPr>
        <p:spPr>
          <a:xfrm rot="5400000">
            <a:off x="5353051" y="3657600"/>
            <a:ext cx="381001" cy="342901"/>
          </a:xfrm>
          <a:prstGeom prst="curvedConnector3">
            <a:avLst>
              <a:gd name="adj1" fmla="val 50000"/>
            </a:avLst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1" y="4105276"/>
            <a:ext cx="457200" cy="0"/>
          </a:xfrm>
          <a:prstGeom prst="straightConnector1">
            <a:avLst/>
          </a:prstGeom>
          <a:ln w="19050">
            <a:solidFill>
              <a:srgbClr val="9900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286000" y="2724151"/>
            <a:ext cx="381000" cy="3047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305050" y="3105150"/>
            <a:ext cx="1466850" cy="3047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143129" y="3486149"/>
            <a:ext cx="2733671" cy="3047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286000" y="3829050"/>
            <a:ext cx="3429001" cy="489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129828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7030" y="1925421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交换法排序</a:t>
            </a:r>
          </a:p>
        </p:txBody>
      </p:sp>
    </p:spTree>
    <p:extLst>
      <p:ext uri="{BB962C8B-B14F-4D97-AF65-F5344CB8AC3E}">
        <p14:creationId xmlns:p14="http://schemas.microsoft.com/office/powerpoint/2010/main" val="2960437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8"/>
          <p:cNvSpPr txBox="1">
            <a:spLocks/>
          </p:cNvSpPr>
          <p:nvPr/>
        </p:nvSpPr>
        <p:spPr>
          <a:xfrm>
            <a:off x="1123950" y="779463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noProof="0" dirty="0" smtClean="0">
                <a:latin typeface="+mj-lt"/>
                <a:ea typeface="+mj-ea"/>
                <a:cs typeface="+mj-cs"/>
              </a:rPr>
              <a:t>交换法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排序的过程</a:t>
            </a:r>
          </a:p>
        </p:txBody>
      </p:sp>
      <p:pic>
        <p:nvPicPr>
          <p:cNvPr id="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90550" y="1350963"/>
            <a:ext cx="6858000" cy="3429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起始值                   </a:t>
            </a:r>
            <a:r>
              <a:rPr lang="en-US" altLang="zh-CN" dirty="0" smtClean="0">
                <a:solidFill>
                  <a:schemeClr val="tx1"/>
                </a:solidFill>
              </a:rPr>
              <a:t>9                  6               15           4              2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7212" y="2101453"/>
            <a:ext cx="6858000" cy="3429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第一次</a:t>
            </a:r>
            <a:r>
              <a:rPr lang="zh-CN" altLang="en-US" dirty="0" smtClean="0">
                <a:solidFill>
                  <a:schemeClr val="tx1"/>
                </a:solidFill>
              </a:rPr>
              <a:t>                   </a:t>
            </a:r>
            <a:r>
              <a:rPr lang="en-US" altLang="zh-CN" dirty="0" smtClean="0">
                <a:solidFill>
                  <a:schemeClr val="tx1"/>
                </a:solidFill>
              </a:rPr>
              <a:t>2                  9               15           6              4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90550" y="2851943"/>
            <a:ext cx="6858000" cy="3429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第二次                   </a:t>
            </a:r>
            <a:r>
              <a:rPr lang="en-US" altLang="zh-CN" dirty="0" smtClean="0">
                <a:solidFill>
                  <a:schemeClr val="tx1"/>
                </a:solidFill>
              </a:rPr>
              <a:t>2                  4               15           9              6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0550" y="3602433"/>
            <a:ext cx="6858000" cy="3429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第三次                   </a:t>
            </a:r>
            <a:r>
              <a:rPr lang="en-US" altLang="zh-CN" dirty="0" smtClean="0">
                <a:solidFill>
                  <a:schemeClr val="tx1"/>
                </a:solidFill>
              </a:rPr>
              <a:t>2                  4               6           15              9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90550" y="4352925"/>
            <a:ext cx="6858000" cy="3429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第四次                   </a:t>
            </a:r>
            <a:r>
              <a:rPr lang="en-US" altLang="zh-CN" dirty="0" smtClean="0">
                <a:solidFill>
                  <a:schemeClr val="tx1"/>
                </a:solidFill>
              </a:rPr>
              <a:t>2                  4               6           9              15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上弧形箭头 50"/>
          <p:cNvSpPr/>
          <p:nvPr/>
        </p:nvSpPr>
        <p:spPr>
          <a:xfrm>
            <a:off x="2995612" y="1092200"/>
            <a:ext cx="1195388" cy="304801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14400" y="1693862"/>
            <a:ext cx="6500812" cy="19208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6         9         15       4        2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上弧形箭头 52"/>
          <p:cNvSpPr/>
          <p:nvPr/>
        </p:nvSpPr>
        <p:spPr>
          <a:xfrm>
            <a:off x="2995612" y="1422401"/>
            <a:ext cx="1804988" cy="304801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14400" y="1936353"/>
            <a:ext cx="6500812" cy="19208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en-US" altLang="zh-CN" dirty="0" smtClean="0">
                <a:solidFill>
                  <a:schemeClr val="tx1"/>
                </a:solidFill>
              </a:rPr>
              <a:t>         9         15       6        2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上弧形箭头 54"/>
          <p:cNvSpPr/>
          <p:nvPr/>
        </p:nvSpPr>
        <p:spPr>
          <a:xfrm>
            <a:off x="3002756" y="1618853"/>
            <a:ext cx="2331244" cy="304801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6460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33" grpId="0" animBg="1"/>
      <p:bldP spid="34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7030" y="1925421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插入法排序</a:t>
            </a:r>
          </a:p>
        </p:txBody>
      </p:sp>
    </p:spTree>
    <p:extLst>
      <p:ext uri="{BB962C8B-B14F-4D97-AF65-F5344CB8AC3E}">
        <p14:creationId xmlns:p14="http://schemas.microsoft.com/office/powerpoint/2010/main" val="102216181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920913" y="1011254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统计班级学生的数学成绩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00100" y="1714494"/>
            <a:ext cx="3071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0070C0"/>
                </a:solidFill>
              </a:rPr>
              <a:t>int</a:t>
            </a:r>
            <a:r>
              <a:rPr lang="en-US" altLang="zh-CN" dirty="0" smtClean="0"/>
              <a:t>   score1;</a:t>
            </a:r>
          </a:p>
          <a:p>
            <a:r>
              <a:rPr lang="en-US" altLang="zh-CN" b="1" dirty="0" err="1" smtClean="0">
                <a:solidFill>
                  <a:srgbClr val="0070C0"/>
                </a:solidFill>
              </a:rPr>
              <a:t>int</a:t>
            </a:r>
            <a:r>
              <a:rPr lang="en-US" altLang="zh-CN" b="1" dirty="0" smtClean="0">
                <a:solidFill>
                  <a:srgbClr val="0070C0"/>
                </a:solidFill>
              </a:rPr>
              <a:t>  </a:t>
            </a:r>
            <a:r>
              <a:rPr lang="en-US" altLang="zh-CN" dirty="0" smtClean="0"/>
              <a:t> score2;</a:t>
            </a:r>
          </a:p>
          <a:p>
            <a:r>
              <a:rPr lang="en-US" altLang="zh-CN" b="1" dirty="0" err="1" smtClean="0">
                <a:solidFill>
                  <a:srgbClr val="0070C0"/>
                </a:solidFill>
              </a:rPr>
              <a:t>int</a:t>
            </a:r>
            <a:r>
              <a:rPr lang="en-US" altLang="zh-CN" dirty="0" smtClean="0"/>
              <a:t>   score3;</a:t>
            </a:r>
          </a:p>
          <a:p>
            <a:r>
              <a:rPr lang="en-US" altLang="zh-CN" b="1" dirty="0" err="1" smtClean="0">
                <a:solidFill>
                  <a:srgbClr val="0070C0"/>
                </a:solidFill>
              </a:rPr>
              <a:t>int</a:t>
            </a:r>
            <a:r>
              <a:rPr lang="en-US" altLang="zh-CN" dirty="0" smtClean="0"/>
              <a:t>   score4;</a:t>
            </a:r>
          </a:p>
          <a:p>
            <a:r>
              <a:rPr lang="en-US" altLang="zh-CN" b="1" dirty="0" err="1" smtClean="0">
                <a:solidFill>
                  <a:srgbClr val="0070C0"/>
                </a:solidFill>
              </a:rPr>
              <a:t>int</a:t>
            </a:r>
            <a:r>
              <a:rPr lang="en-US" altLang="zh-CN" dirty="0" smtClean="0"/>
              <a:t>   score5;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42976" y="3286130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此处省略</a:t>
            </a:r>
            <a:r>
              <a:rPr lang="en-US" altLang="zh-CN" dirty="0" smtClean="0"/>
              <a:t>567</a:t>
            </a:r>
            <a:r>
              <a:rPr lang="zh-CN" altLang="en-US" dirty="0" smtClean="0"/>
              <a:t>个字</a:t>
            </a:r>
            <a:endParaRPr lang="zh-CN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857224" y="4071948"/>
            <a:ext cx="328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5123AD"/>
                </a:solidFill>
                <a:latin typeface="华文新魏" pitchFamily="2" charset="-122"/>
                <a:ea typeface="华文新魏" pitchFamily="2" charset="-122"/>
              </a:rPr>
              <a:t>100</a:t>
            </a:r>
            <a:r>
              <a:rPr lang="zh-CN" altLang="en-US" sz="2400" dirty="0" smtClean="0">
                <a:solidFill>
                  <a:srgbClr val="5123AD"/>
                </a:solidFill>
                <a:latin typeface="华文新魏" pitchFamily="2" charset="-122"/>
                <a:ea typeface="华文新魏" pitchFamily="2" charset="-122"/>
              </a:rPr>
              <a:t>个学生肿么办？</a:t>
            </a:r>
            <a:endParaRPr lang="zh-CN" altLang="en-US" sz="2400" dirty="0">
              <a:solidFill>
                <a:srgbClr val="5123AD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53000" y="2268492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zh-CN" altLang="en-US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数组来解决！！！</a:t>
            </a:r>
            <a:endParaRPr lang="zh-CN" altLang="en-US" sz="2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3" name="爆炸形 1 12"/>
          <p:cNvSpPr/>
          <p:nvPr/>
        </p:nvSpPr>
        <p:spPr>
          <a:xfrm>
            <a:off x="428596" y="2000246"/>
            <a:ext cx="3929090" cy="157163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latin typeface="华文琥珀" pitchFamily="2" charset="-122"/>
                <a:ea typeface="华文琥珀" pitchFamily="2" charset="-122"/>
              </a:rPr>
              <a:t>程序结构庞大，机械重复</a:t>
            </a:r>
            <a:endParaRPr lang="zh-CN" altLang="en-US" sz="1400" b="1" dirty="0">
              <a:latin typeface="华文琥珀" pitchFamily="2" charset="-122"/>
              <a:ea typeface="华文琥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60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4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68" grpId="0"/>
      <p:bldP spid="69" grpId="0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8"/>
          <p:cNvSpPr txBox="1">
            <a:spLocks/>
          </p:cNvSpPr>
          <p:nvPr/>
        </p:nvSpPr>
        <p:spPr>
          <a:xfrm>
            <a:off x="1123950" y="779463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noProof="0" dirty="0" smtClean="0">
                <a:latin typeface="+mj-lt"/>
                <a:ea typeface="+mj-ea"/>
                <a:cs typeface="+mj-cs"/>
              </a:rPr>
              <a:t>插入法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排序的过程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825832"/>
              </p:ext>
            </p:extLst>
          </p:nvPr>
        </p:nvGraphicFramePr>
        <p:xfrm>
          <a:off x="990600" y="1389063"/>
          <a:ext cx="6324600" cy="3496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100"/>
                <a:gridCol w="1054100"/>
                <a:gridCol w="1054100"/>
                <a:gridCol w="1054100"/>
                <a:gridCol w="1054100"/>
                <a:gridCol w="1054100"/>
              </a:tblGrid>
              <a:tr h="49362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元素</a:t>
                      </a:r>
                      <a:r>
                        <a:rPr lang="en-US" altLang="zh-CN" dirty="0" smtClean="0"/>
                        <a:t>【0】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元素</a:t>
                      </a:r>
                      <a:r>
                        <a:rPr lang="en-US" altLang="zh-CN" dirty="0" smtClean="0"/>
                        <a:t>【1】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元素</a:t>
                      </a:r>
                      <a:r>
                        <a:rPr lang="en-US" altLang="zh-CN" dirty="0" smtClean="0"/>
                        <a:t>【2】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元素</a:t>
                      </a:r>
                      <a:r>
                        <a:rPr lang="en-US" altLang="zh-CN" dirty="0" smtClean="0"/>
                        <a:t>【3】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元素</a:t>
                      </a:r>
                      <a:r>
                        <a:rPr lang="en-US" altLang="zh-CN" dirty="0" smtClean="0"/>
                        <a:t>【4】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50048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起始值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50048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第一次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048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第二次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004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第三次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5004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第四次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5004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第五次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8" name="组合 27"/>
          <p:cNvGrpSpPr/>
          <p:nvPr/>
        </p:nvGrpSpPr>
        <p:grpSpPr>
          <a:xfrm>
            <a:off x="2362200" y="1962150"/>
            <a:ext cx="1066800" cy="990600"/>
            <a:chOff x="2362200" y="1962150"/>
            <a:chExt cx="1066800" cy="990600"/>
          </a:xfrm>
        </p:grpSpPr>
        <p:sp>
          <p:nvSpPr>
            <p:cNvPr id="7" name="圆角矩形 6"/>
            <p:cNvSpPr/>
            <p:nvPr/>
          </p:nvSpPr>
          <p:spPr>
            <a:xfrm>
              <a:off x="3124200" y="1962150"/>
              <a:ext cx="304800" cy="2286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>
              <a:stCxn id="7" idx="2"/>
            </p:cNvCxnSpPr>
            <p:nvPr/>
          </p:nvCxnSpPr>
          <p:spPr>
            <a:xfrm flipH="1">
              <a:off x="2362200" y="2190750"/>
              <a:ext cx="914400" cy="762000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191000" y="1962150"/>
            <a:ext cx="304800" cy="1371600"/>
            <a:chOff x="4191000" y="1962150"/>
            <a:chExt cx="304800" cy="1371600"/>
          </a:xfrm>
        </p:grpSpPr>
        <p:sp>
          <p:nvSpPr>
            <p:cNvPr id="13" name="圆角矩形 12"/>
            <p:cNvSpPr/>
            <p:nvPr/>
          </p:nvSpPr>
          <p:spPr>
            <a:xfrm>
              <a:off x="4191000" y="1962150"/>
              <a:ext cx="304800" cy="2286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4343400" y="2200275"/>
              <a:ext cx="0" cy="1133475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362200" y="1971675"/>
            <a:ext cx="3124200" cy="1971675"/>
            <a:chOff x="2362200" y="1971675"/>
            <a:chExt cx="3124200" cy="1971675"/>
          </a:xfrm>
        </p:grpSpPr>
        <p:sp>
          <p:nvSpPr>
            <p:cNvPr id="16" name="圆角矩形 15"/>
            <p:cNvSpPr/>
            <p:nvPr/>
          </p:nvSpPr>
          <p:spPr>
            <a:xfrm>
              <a:off x="5181600" y="1971675"/>
              <a:ext cx="304800" cy="2286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>
              <a:off x="2362200" y="2200275"/>
              <a:ext cx="2971800" cy="1743075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2362200" y="1971675"/>
            <a:ext cx="4219575" cy="2505075"/>
            <a:chOff x="2362200" y="1971675"/>
            <a:chExt cx="4219575" cy="2505075"/>
          </a:xfrm>
        </p:grpSpPr>
        <p:sp>
          <p:nvSpPr>
            <p:cNvPr id="19" name="圆角矩形 18"/>
            <p:cNvSpPr/>
            <p:nvPr/>
          </p:nvSpPr>
          <p:spPr>
            <a:xfrm>
              <a:off x="6276975" y="1971675"/>
              <a:ext cx="304800" cy="2286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H="1">
              <a:off x="2362200" y="2219325"/>
              <a:ext cx="4114800" cy="2257425"/>
            </a:xfrm>
            <a:prstGeom prst="straightConnector1">
              <a:avLst/>
            </a:prstGeom>
            <a:ln w="2540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2133600" y="2307430"/>
            <a:ext cx="914400" cy="3333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6</a:t>
            </a:r>
            <a:r>
              <a:rPr lang="zh-CN" altLang="en-US" sz="1100" dirty="0" smtClean="0">
                <a:solidFill>
                  <a:schemeClr val="tx1"/>
                </a:solidFill>
              </a:rPr>
              <a:t>比</a:t>
            </a:r>
            <a:r>
              <a:rPr lang="en-US" altLang="zh-CN" sz="1100" dirty="0" smtClean="0">
                <a:solidFill>
                  <a:schemeClr val="tx1"/>
                </a:solidFill>
              </a:rPr>
              <a:t>9</a:t>
            </a:r>
            <a:r>
              <a:rPr lang="zh-CN" altLang="en-US" sz="1100" dirty="0" smtClean="0">
                <a:solidFill>
                  <a:schemeClr val="tx1"/>
                </a:solidFill>
              </a:rPr>
              <a:t>小，插入到</a:t>
            </a:r>
            <a:r>
              <a:rPr lang="en-US" altLang="zh-CN" sz="1100" dirty="0" smtClean="0">
                <a:solidFill>
                  <a:schemeClr val="tx1"/>
                </a:solidFill>
              </a:rPr>
              <a:t>9</a:t>
            </a:r>
            <a:r>
              <a:rPr lang="zh-CN" altLang="en-US" sz="1100" dirty="0" smtClean="0">
                <a:solidFill>
                  <a:schemeClr val="tx1"/>
                </a:solidFill>
              </a:rPr>
              <a:t>前面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81400" y="2390774"/>
            <a:ext cx="914400" cy="47148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15</a:t>
            </a:r>
            <a:r>
              <a:rPr lang="zh-CN" altLang="en-US" sz="1100" dirty="0" smtClean="0">
                <a:solidFill>
                  <a:schemeClr val="tx1"/>
                </a:solidFill>
              </a:rPr>
              <a:t>比</a:t>
            </a:r>
            <a:r>
              <a:rPr lang="en-US" altLang="zh-CN" sz="1100" dirty="0" smtClean="0">
                <a:solidFill>
                  <a:schemeClr val="tx1"/>
                </a:solidFill>
              </a:rPr>
              <a:t>9</a:t>
            </a:r>
            <a:r>
              <a:rPr lang="zh-CN" altLang="en-US" sz="1100" dirty="0">
                <a:solidFill>
                  <a:schemeClr val="tx1"/>
                </a:solidFill>
              </a:rPr>
              <a:t>大</a:t>
            </a:r>
            <a:r>
              <a:rPr lang="zh-CN" altLang="en-US" sz="1100" dirty="0" smtClean="0">
                <a:solidFill>
                  <a:schemeClr val="tx1"/>
                </a:solidFill>
              </a:rPr>
              <a:t>，插入到</a:t>
            </a:r>
            <a:r>
              <a:rPr lang="en-US" altLang="zh-CN" sz="1100" dirty="0" smtClean="0">
                <a:solidFill>
                  <a:schemeClr val="tx1"/>
                </a:solidFill>
              </a:rPr>
              <a:t>9</a:t>
            </a:r>
            <a:r>
              <a:rPr lang="zh-CN" altLang="en-US" sz="1100" dirty="0">
                <a:solidFill>
                  <a:schemeClr val="tx1"/>
                </a:solidFill>
              </a:rPr>
              <a:t>后</a:t>
            </a:r>
            <a:r>
              <a:rPr lang="zh-CN" altLang="en-US" sz="1100" dirty="0" smtClean="0">
                <a:solidFill>
                  <a:schemeClr val="tx1"/>
                </a:solidFill>
              </a:rPr>
              <a:t>面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43200" y="3071812"/>
            <a:ext cx="914400" cy="3333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solidFill>
                  <a:schemeClr val="tx1"/>
                </a:solidFill>
              </a:rPr>
              <a:t>4</a:t>
            </a:r>
            <a:r>
              <a:rPr lang="zh-CN" altLang="en-US" sz="1100" dirty="0" smtClean="0">
                <a:solidFill>
                  <a:schemeClr val="tx1"/>
                </a:solidFill>
              </a:rPr>
              <a:t>比</a:t>
            </a:r>
            <a:r>
              <a:rPr lang="en-US" altLang="zh-CN" sz="1100" dirty="0">
                <a:solidFill>
                  <a:schemeClr val="tx1"/>
                </a:solidFill>
              </a:rPr>
              <a:t>6</a:t>
            </a:r>
            <a:r>
              <a:rPr lang="zh-CN" altLang="en-US" sz="1100" dirty="0" smtClean="0">
                <a:solidFill>
                  <a:schemeClr val="tx1"/>
                </a:solidFill>
              </a:rPr>
              <a:t>小，插入到</a:t>
            </a:r>
            <a:r>
              <a:rPr lang="en-US" altLang="zh-CN" sz="1100" dirty="0">
                <a:solidFill>
                  <a:schemeClr val="tx1"/>
                </a:solidFill>
              </a:rPr>
              <a:t>6</a:t>
            </a:r>
            <a:r>
              <a:rPr lang="zh-CN" altLang="en-US" sz="1100" dirty="0" smtClean="0">
                <a:solidFill>
                  <a:schemeClr val="tx1"/>
                </a:solidFill>
              </a:rPr>
              <a:t>前面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33800" y="3419474"/>
            <a:ext cx="914400" cy="3333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2</a:t>
            </a:r>
            <a:r>
              <a:rPr lang="zh-CN" altLang="en-US" sz="1100" dirty="0" smtClean="0">
                <a:solidFill>
                  <a:schemeClr val="tx1"/>
                </a:solidFill>
              </a:rPr>
              <a:t>比</a:t>
            </a:r>
            <a:r>
              <a:rPr lang="en-US" altLang="zh-CN" sz="1100" dirty="0" smtClean="0">
                <a:solidFill>
                  <a:schemeClr val="tx1"/>
                </a:solidFill>
              </a:rPr>
              <a:t>4</a:t>
            </a:r>
            <a:r>
              <a:rPr lang="zh-CN" altLang="en-US" sz="1100" dirty="0" smtClean="0">
                <a:solidFill>
                  <a:schemeClr val="tx1"/>
                </a:solidFill>
              </a:rPr>
              <a:t>小，插入到</a:t>
            </a:r>
            <a:r>
              <a:rPr lang="en-US" altLang="zh-CN" sz="1100" dirty="0" smtClean="0">
                <a:solidFill>
                  <a:schemeClr val="tx1"/>
                </a:solidFill>
              </a:rPr>
              <a:t>4</a:t>
            </a:r>
            <a:r>
              <a:rPr lang="zh-CN" altLang="en-US" sz="1100" dirty="0" smtClean="0">
                <a:solidFill>
                  <a:schemeClr val="tx1"/>
                </a:solidFill>
              </a:rPr>
              <a:t>前面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2095500" y="4400550"/>
            <a:ext cx="491490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云形标注 32"/>
          <p:cNvSpPr/>
          <p:nvPr/>
        </p:nvSpPr>
        <p:spPr>
          <a:xfrm>
            <a:off x="6858000" y="2826542"/>
            <a:ext cx="1238250" cy="1052513"/>
          </a:xfrm>
          <a:prstGeom prst="cloudCallout">
            <a:avLst>
              <a:gd name="adj1" fmla="val -49295"/>
              <a:gd name="adj2" fmla="val 94174"/>
            </a:avLst>
          </a:prstGeom>
          <a:solidFill>
            <a:srgbClr val="FFC000"/>
          </a:solidFill>
          <a:ln>
            <a:solidFill>
              <a:srgbClr val="EF6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从小到</a:t>
            </a:r>
            <a:r>
              <a:rPr lang="zh-CN" altLang="en-US" sz="1600" dirty="0" smtClean="0">
                <a:solidFill>
                  <a:schemeClr val="tx1"/>
                </a:solidFill>
              </a:rPr>
              <a:t>大排序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1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32" grpId="0" animBg="1"/>
      <p:bldP spid="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7030" y="1925421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折半法排序</a:t>
            </a:r>
          </a:p>
        </p:txBody>
      </p:sp>
    </p:spTree>
    <p:extLst>
      <p:ext uri="{BB962C8B-B14F-4D97-AF65-F5344CB8AC3E}">
        <p14:creationId xmlns:p14="http://schemas.microsoft.com/office/powerpoint/2010/main" val="174202101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8"/>
          <p:cNvSpPr txBox="1">
            <a:spLocks/>
          </p:cNvSpPr>
          <p:nvPr/>
        </p:nvSpPr>
        <p:spPr>
          <a:xfrm>
            <a:off x="1123950" y="779463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 smtClean="0">
                <a:latin typeface="+mj-lt"/>
                <a:ea typeface="+mj-ea"/>
                <a:cs typeface="+mj-cs"/>
              </a:rPr>
              <a:t>折半</a:t>
            </a:r>
            <a:r>
              <a:rPr lang="zh-CN" altLang="en-US" sz="3200" noProof="0" dirty="0" smtClean="0">
                <a:latin typeface="+mj-lt"/>
                <a:ea typeface="+mj-ea"/>
                <a:cs typeface="+mj-cs"/>
              </a:rPr>
              <a:t>法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排序的过程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057400" y="1581150"/>
            <a:ext cx="5029200" cy="533400"/>
          </a:xfrm>
          <a:prstGeom prst="roundRect">
            <a:avLst/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起始值   </a:t>
            </a:r>
            <a:r>
              <a:rPr lang="en-US" altLang="zh-CN" dirty="0" smtClean="0">
                <a:solidFill>
                  <a:schemeClr val="tx1"/>
                </a:solidFill>
              </a:rPr>
              <a:t>9     6     15    4    2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057400" y="2495550"/>
            <a:ext cx="5029200" cy="533400"/>
          </a:xfrm>
          <a:prstGeom prst="roundRect">
            <a:avLst/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第一次   </a:t>
            </a:r>
            <a:r>
              <a:rPr lang="en-US" altLang="zh-CN" dirty="0" smtClean="0">
                <a:solidFill>
                  <a:schemeClr val="tx1"/>
                </a:solidFill>
              </a:rPr>
              <a:t>9     6     2     4     15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057400" y="3409950"/>
            <a:ext cx="5029200" cy="533400"/>
          </a:xfrm>
          <a:prstGeom prst="roundRect">
            <a:avLst/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第二次   </a:t>
            </a:r>
            <a:r>
              <a:rPr lang="en-US" altLang="zh-CN" dirty="0" smtClean="0">
                <a:solidFill>
                  <a:schemeClr val="tx1"/>
                </a:solidFill>
              </a:rPr>
              <a:t>6     2      4      9     15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57400" y="4324350"/>
            <a:ext cx="5029200" cy="533400"/>
          </a:xfrm>
          <a:prstGeom prst="roundRect">
            <a:avLst/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第三次  </a:t>
            </a:r>
            <a:r>
              <a:rPr lang="en-US" altLang="zh-CN" dirty="0" smtClean="0">
                <a:solidFill>
                  <a:schemeClr val="tx1"/>
                </a:solidFill>
              </a:rPr>
              <a:t>2    4     6       9      15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88605" y="1733550"/>
            <a:ext cx="488245" cy="2286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线形标注 2 1"/>
          <p:cNvSpPr/>
          <p:nvPr/>
        </p:nvSpPr>
        <p:spPr>
          <a:xfrm>
            <a:off x="5305425" y="1203327"/>
            <a:ext cx="762000" cy="382587"/>
          </a:xfrm>
          <a:prstGeom prst="borderCallout2">
            <a:avLst/>
          </a:prstGeom>
          <a:gradFill flip="none" rotWithShape="1">
            <a:gsLst>
              <a:gs pos="0">
                <a:srgbClr val="EF6011">
                  <a:tint val="66000"/>
                  <a:satMod val="160000"/>
                </a:srgbClr>
              </a:gs>
              <a:gs pos="50000">
                <a:srgbClr val="EF6011">
                  <a:tint val="44500"/>
                  <a:satMod val="160000"/>
                </a:srgbClr>
              </a:gs>
              <a:gs pos="100000">
                <a:srgbClr val="EF6011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EF6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中间值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线形标注 2 9"/>
          <p:cNvSpPr/>
          <p:nvPr/>
        </p:nvSpPr>
        <p:spPr>
          <a:xfrm>
            <a:off x="4876800" y="2190749"/>
            <a:ext cx="762000" cy="382587"/>
          </a:xfrm>
          <a:prstGeom prst="borderCallout2">
            <a:avLst/>
          </a:prstGeom>
          <a:gradFill flip="none" rotWithShape="1">
            <a:gsLst>
              <a:gs pos="0">
                <a:srgbClr val="EF6011">
                  <a:tint val="66000"/>
                  <a:satMod val="160000"/>
                </a:srgbClr>
              </a:gs>
              <a:gs pos="50000">
                <a:srgbClr val="EF6011">
                  <a:tint val="44500"/>
                  <a:satMod val="160000"/>
                </a:srgbClr>
              </a:gs>
              <a:gs pos="100000">
                <a:srgbClr val="EF6011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EF6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中间值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320822" y="2647950"/>
            <a:ext cx="488245" cy="2286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上弧形箭头 11"/>
          <p:cNvSpPr/>
          <p:nvPr/>
        </p:nvSpPr>
        <p:spPr>
          <a:xfrm flipV="1">
            <a:off x="5004152" y="1903010"/>
            <a:ext cx="826294" cy="210346"/>
          </a:xfrm>
          <a:prstGeom prst="curved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07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" grpId="0" animBg="1"/>
      <p:bldP spid="2" grpId="1" animBg="1"/>
      <p:bldP spid="10" grpId="0" animBg="1"/>
      <p:bldP spid="10" grpId="1" animBg="1"/>
      <p:bldP spid="11" grpId="0" animBg="1"/>
      <p:bldP spid="12" grpId="0" animBg="1"/>
      <p:bldP spid="12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3765" y="1925421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smtClean="0">
                <a:solidFill>
                  <a:schemeClr val="bg1"/>
                </a:solidFill>
              </a:rPr>
              <a:t>排序算法的比较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2200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567928"/>
              </p:ext>
            </p:extLst>
          </p:nvPr>
        </p:nvGraphicFramePr>
        <p:xfrm>
          <a:off x="1219200" y="1352550"/>
          <a:ext cx="6629400" cy="2895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4900"/>
                <a:gridCol w="1104900"/>
                <a:gridCol w="1104900"/>
                <a:gridCol w="1104900"/>
                <a:gridCol w="1104900"/>
                <a:gridCol w="1104900"/>
              </a:tblGrid>
              <a:tr h="416419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Arial"/>
                        <a:ea typeface="黑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选择法排序</a:t>
                      </a:r>
                      <a:endParaRPr lang="zh-CN" sz="900" kern="100">
                        <a:effectLst/>
                        <a:latin typeface="Arial"/>
                        <a:ea typeface="黑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冒泡法排序</a:t>
                      </a:r>
                      <a:endParaRPr lang="zh-CN" sz="900" kern="100">
                        <a:effectLst/>
                        <a:latin typeface="Arial"/>
                        <a:ea typeface="黑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交换法排序</a:t>
                      </a:r>
                      <a:endParaRPr lang="zh-CN" sz="900" kern="100">
                        <a:effectLst/>
                        <a:latin typeface="Arial"/>
                        <a:ea typeface="黑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插入法排序</a:t>
                      </a:r>
                      <a:endParaRPr lang="zh-CN" sz="900" kern="100">
                        <a:effectLst/>
                        <a:latin typeface="Arial"/>
                        <a:ea typeface="黑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折半法排序</a:t>
                      </a:r>
                      <a:endParaRPr lang="zh-CN" sz="900" kern="100">
                        <a:effectLst/>
                        <a:latin typeface="Arial"/>
                        <a:ea typeface="黑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479181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</a:t>
                      </a:r>
                      <a:r>
                        <a:rPr lang="zh-CN" sz="900">
                          <a:effectLst/>
                        </a:rPr>
                        <a:t>优点</a:t>
                      </a:r>
                      <a:endParaRPr lang="zh-CN" sz="9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900">
                          <a:effectLst/>
                        </a:rPr>
                        <a:t>选择法排序在排序过程中共需进行</a:t>
                      </a:r>
                      <a:r>
                        <a:rPr lang="en-US" sz="900">
                          <a:effectLst/>
                        </a:rPr>
                        <a:t>n(n-1)/2</a:t>
                      </a:r>
                      <a:r>
                        <a:rPr lang="zh-CN" sz="900">
                          <a:effectLst/>
                        </a:rPr>
                        <a:t>次比较，互相交换</a:t>
                      </a:r>
                      <a:r>
                        <a:rPr lang="en-US" sz="900">
                          <a:effectLst/>
                        </a:rPr>
                        <a:t>n-1</a:t>
                      </a:r>
                      <a:r>
                        <a:rPr lang="zh-CN" sz="900">
                          <a:effectLst/>
                        </a:rPr>
                        <a:t>次。选择法排序简单、容易实现，适用于数量较小的排序</a:t>
                      </a:r>
                      <a:endParaRPr lang="zh-CN" sz="9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900">
                          <a:effectLst/>
                        </a:rPr>
                        <a:t>最好的情况是正序，因此只要比较一次即可；最坏的情况是逆序，需要比较</a:t>
                      </a:r>
                      <a:r>
                        <a:rPr lang="en-US" sz="900">
                          <a:effectLst/>
                        </a:rPr>
                        <a:t>n</a:t>
                      </a:r>
                      <a:r>
                        <a:rPr lang="en-US" sz="900" baseline="30000">
                          <a:effectLst/>
                        </a:rPr>
                        <a:t>2</a:t>
                      </a:r>
                      <a:r>
                        <a:rPr lang="zh-CN" sz="900">
                          <a:effectLst/>
                        </a:rPr>
                        <a:t>次。冒泡法排序是稳定的排序方法，当待排序列有序时，效果比较好</a:t>
                      </a:r>
                      <a:endParaRPr lang="zh-CN" sz="9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900">
                          <a:effectLst/>
                        </a:rPr>
                        <a:t>交换法排序和冒泡法排序类似，正序时最快，逆序时最慢，排列有序数据时效果最好</a:t>
                      </a:r>
                      <a:endParaRPr lang="zh-CN" sz="9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900">
                          <a:effectLst/>
                        </a:rPr>
                        <a:t>此算法需要经过</a:t>
                      </a:r>
                      <a:r>
                        <a:rPr lang="en-US" sz="900">
                          <a:effectLst/>
                        </a:rPr>
                        <a:t>n-1</a:t>
                      </a:r>
                      <a:r>
                        <a:rPr lang="zh-CN" sz="900">
                          <a:effectLst/>
                        </a:rPr>
                        <a:t>次插入过程，如果数据恰好应该插入到序列的最后端，则不需要移动数据，可节省时间，因此若原始数据基本有序，此算法具有较快的运算速度</a:t>
                      </a:r>
                      <a:endParaRPr lang="zh-CN" sz="9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900">
                          <a:effectLst/>
                        </a:rPr>
                        <a:t>折半法排序对于较大的</a:t>
                      </a:r>
                      <a:r>
                        <a:rPr lang="en-US" sz="900">
                          <a:effectLst/>
                        </a:rPr>
                        <a:t>n</a:t>
                      </a:r>
                      <a:r>
                        <a:rPr lang="zh-CN" sz="900">
                          <a:effectLst/>
                        </a:rPr>
                        <a:t>时，是速度最快的排序算法；但当</a:t>
                      </a:r>
                      <a:r>
                        <a:rPr lang="en-US" sz="900">
                          <a:effectLst/>
                        </a:rPr>
                        <a:t>n</a:t>
                      </a:r>
                      <a:r>
                        <a:rPr lang="zh-CN" sz="900">
                          <a:effectLst/>
                        </a:rPr>
                        <a:t>很小时，此方法往往比其他排序算法还要慢。折半法排序是不稳定的，对应有相同关键字的记录，排序后的结果可能会颠倒次序</a:t>
                      </a:r>
                      <a:endParaRPr lang="zh-CN" sz="9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8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3763" y="1925421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字符串处理函数</a:t>
            </a:r>
          </a:p>
        </p:txBody>
      </p:sp>
    </p:spTree>
    <p:extLst>
      <p:ext uri="{BB962C8B-B14F-4D97-AF65-F5344CB8AC3E}">
        <p14:creationId xmlns:p14="http://schemas.microsoft.com/office/powerpoint/2010/main" val="206554013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7467600" cy="85725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/>
              <a:t>字符串都用到哪些地方了呢？</a:t>
            </a:r>
          </a:p>
        </p:txBody>
      </p:sp>
      <p:pic>
        <p:nvPicPr>
          <p:cNvPr id="6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4" y="1428750"/>
            <a:ext cx="6041789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362200" y="2343150"/>
            <a:ext cx="22098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3514" y="1581150"/>
            <a:ext cx="4342486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776350" y="3281300"/>
            <a:ext cx="4114800" cy="890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733550"/>
            <a:ext cx="5820131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74417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 eaLnBrk="1" hangingPunct="1"/>
            <a:r>
              <a:rPr lang="en-US" altLang="zh-CN" sz="3200" dirty="0" smtClean="0"/>
              <a:t>C</a:t>
            </a:r>
            <a:r>
              <a:rPr lang="zh-CN" altLang="en-US" sz="3200" dirty="0" smtClean="0"/>
              <a:t>语言中的字符串 </a:t>
            </a:r>
          </a:p>
        </p:txBody>
      </p:sp>
      <p:pic>
        <p:nvPicPr>
          <p:cNvPr id="6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4600" y="1745218"/>
            <a:ext cx="157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char ch1 = ‘A’</a:t>
            </a:r>
            <a:endParaRPr lang="zh-CN" altLang="en-US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514600" y="2507218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char ch2 = ‘</a:t>
            </a:r>
            <a:r>
              <a:rPr lang="en-US" altLang="zh-CN" dirty="0" err="1" smtClean="0"/>
              <a:t>MingRi</a:t>
            </a:r>
            <a:r>
              <a:rPr lang="en-US" altLang="zh-CN" dirty="0" smtClean="0"/>
              <a:t>’</a:t>
            </a:r>
            <a:endParaRPr lang="zh-CN" altLang="en-US" dirty="0" smtClean="0"/>
          </a:p>
        </p:txBody>
      </p:sp>
      <p:pic>
        <p:nvPicPr>
          <p:cNvPr id="22" name="图片 21" descr="按扭-5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1657350"/>
            <a:ext cx="457200" cy="4572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400" y="21145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但是</a:t>
            </a:r>
            <a:r>
              <a:rPr lang="en-US" altLang="zh-CN" sz="2000" b="1" dirty="0" smtClean="0">
                <a:solidFill>
                  <a:schemeClr val="accent6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……</a:t>
            </a:r>
            <a:endParaRPr lang="zh-CN" altLang="en-US" sz="2000" b="1" dirty="0" smtClean="0">
              <a:solidFill>
                <a:schemeClr val="accent6">
                  <a:lumMod val="7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400" y="1504950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rPr>
              <a:t>创建字符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38400" y="3377684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char string[] = “</a:t>
            </a:r>
            <a:r>
              <a:rPr lang="en-US" altLang="zh-CN" dirty="0" err="1" smtClean="0"/>
              <a:t>MingRi</a:t>
            </a:r>
            <a:r>
              <a:rPr lang="en-US" altLang="zh-CN" dirty="0" smtClean="0"/>
              <a:t>”;</a:t>
            </a:r>
            <a:endParaRPr lang="zh-CN" altLang="en-US" dirty="0" smtClean="0"/>
          </a:p>
        </p:txBody>
      </p:sp>
      <p:pic>
        <p:nvPicPr>
          <p:cNvPr id="32" name="图片 31" descr="按扭-5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3333750"/>
            <a:ext cx="457200" cy="457200"/>
          </a:xfrm>
          <a:prstGeom prst="rect">
            <a:avLst/>
          </a:prstGeom>
        </p:spPr>
      </p:pic>
      <p:pic>
        <p:nvPicPr>
          <p:cNvPr id="12" name="图片 11" descr="按扭-5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2475" y="2410767"/>
            <a:ext cx="609600" cy="49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62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6" grpId="0"/>
      <p:bldP spid="30" grpId="0"/>
      <p:bldP spid="3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3994" y="1925421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字符串复制</a:t>
            </a:r>
          </a:p>
        </p:txBody>
      </p:sp>
    </p:spTree>
    <p:extLst>
      <p:ext uri="{BB962C8B-B14F-4D97-AF65-F5344CB8AC3E}">
        <p14:creationId xmlns:p14="http://schemas.microsoft.com/office/powerpoint/2010/main" val="25245342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/>
              <a:t>馒头店的故事</a:t>
            </a:r>
          </a:p>
        </p:txBody>
      </p:sp>
      <p:pic>
        <p:nvPicPr>
          <p:cNvPr id="5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378875" y="1581150"/>
            <a:ext cx="2031325" cy="3124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endParaRPr lang="en-US" altLang="zh-CN" sz="40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4000" b="1" dirty="0" smtClean="0">
                <a:latin typeface="楷体" pitchFamily="49" charset="-122"/>
                <a:ea typeface="楷体" pitchFamily="49" charset="-122"/>
              </a:rPr>
              <a:t>馒头一文一个</a:t>
            </a:r>
            <a:endParaRPr lang="en-US" altLang="zh-CN" sz="40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endParaRPr lang="zh-CN" altLang="en-US" sz="4000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4340" name="Picture 4" descr="http://p8.qhimg.com/t0186117edc660360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2032" y="1962150"/>
            <a:ext cx="2182368" cy="2438400"/>
          </a:xfrm>
          <a:prstGeom prst="rect">
            <a:avLst/>
          </a:prstGeom>
          <a:noFill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022773"/>
            <a:ext cx="2144050" cy="207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98025" y="3562350"/>
            <a:ext cx="800219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4000" b="1" dirty="0" smtClean="0">
                <a:latin typeface="楷体" pitchFamily="49" charset="-122"/>
                <a:ea typeface="楷体" pitchFamily="49" charset="-122"/>
              </a:rPr>
              <a:t>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00381" y="3579175"/>
            <a:ext cx="800219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4000" b="1" dirty="0" smtClean="0">
                <a:latin typeface="楷体" pitchFamily="49" charset="-122"/>
                <a:ea typeface="楷体" pitchFamily="49" charset="-122"/>
              </a:rPr>
              <a:t>壹</a:t>
            </a:r>
          </a:p>
        </p:txBody>
      </p:sp>
      <p:sp>
        <p:nvSpPr>
          <p:cNvPr id="20" name="圆角矩形标注 19"/>
          <p:cNvSpPr/>
          <p:nvPr/>
        </p:nvSpPr>
        <p:spPr>
          <a:xfrm>
            <a:off x="5181600" y="971550"/>
            <a:ext cx="1752600" cy="457200"/>
          </a:xfrm>
          <a:prstGeom prst="wedgeRoundRectCallout">
            <a:avLst>
              <a:gd name="adj1" fmla="val 37439"/>
              <a:gd name="adj2" fmla="val 132630"/>
              <a:gd name="adj3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复制字符串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8025" y="2595500"/>
            <a:ext cx="800219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4000" b="1" dirty="0" smtClean="0">
                <a:latin typeface="楷体" pitchFamily="49" charset="-122"/>
                <a:ea typeface="楷体" pitchFamily="49" charset="-122"/>
              </a:rPr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29700833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9" grpId="0" animBg="1"/>
      <p:bldP spid="20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8664" y="1925421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一维数组</a:t>
            </a:r>
          </a:p>
        </p:txBody>
      </p:sp>
    </p:spTree>
    <p:extLst>
      <p:ext uri="{BB962C8B-B14F-4D97-AF65-F5344CB8AC3E}">
        <p14:creationId xmlns:p14="http://schemas.microsoft.com/office/powerpoint/2010/main" val="270819809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/>
            <a:r>
              <a:rPr lang="zh-CN" altLang="en-US" sz="3200" dirty="0" smtClean="0"/>
              <a:t>将字符串复制</a:t>
            </a:r>
          </a:p>
        </p:txBody>
      </p:sp>
      <p:pic>
        <p:nvPicPr>
          <p:cNvPr id="4096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228600" y="1200150"/>
            <a:ext cx="5731365" cy="1862330"/>
            <a:chOff x="1455575" y="1276350"/>
            <a:chExt cx="5731365" cy="1862330"/>
          </a:xfrm>
        </p:grpSpPr>
        <p:sp>
          <p:nvSpPr>
            <p:cNvPr id="11" name="TextBox 10"/>
            <p:cNvSpPr txBox="1"/>
            <p:nvPr/>
          </p:nvSpPr>
          <p:spPr>
            <a:xfrm>
              <a:off x="3013105" y="2050018"/>
              <a:ext cx="4173835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strcpy</a:t>
              </a:r>
              <a:r>
                <a:rPr lang="en-US" altLang="zh-CN" dirty="0" smtClean="0"/>
                <a:t> (</a:t>
              </a:r>
              <a:r>
                <a:rPr lang="zh-CN" altLang="en-US" dirty="0" smtClean="0"/>
                <a:t>目的字符数组名，源字符数组名</a:t>
              </a:r>
              <a:r>
                <a:rPr lang="en-US" altLang="zh-CN" dirty="0" smtClean="0"/>
                <a:t>)</a:t>
              </a:r>
            </a:p>
          </p:txBody>
        </p:sp>
        <p:grpSp>
          <p:nvGrpSpPr>
            <p:cNvPr id="15" name="组合 16"/>
            <p:cNvGrpSpPr/>
            <p:nvPr/>
          </p:nvGrpSpPr>
          <p:grpSpPr>
            <a:xfrm>
              <a:off x="1455575" y="1276350"/>
              <a:ext cx="1252730" cy="1862330"/>
              <a:chOff x="3852670" y="1852420"/>
              <a:chExt cx="1252730" cy="1862330"/>
            </a:xfrm>
          </p:grpSpPr>
          <p:pic>
            <p:nvPicPr>
              <p:cNvPr id="18" name="图片 17" descr="按扭-17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52670" y="185242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114800" y="257175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语法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1215486" y="3638550"/>
            <a:ext cx="3959428" cy="770930"/>
            <a:chOff x="1676400" y="3790950"/>
            <a:chExt cx="3959428" cy="770930"/>
          </a:xfrm>
        </p:grpSpPr>
        <p:sp>
          <p:nvSpPr>
            <p:cNvPr id="21" name="TextBox 20"/>
            <p:cNvSpPr txBox="1"/>
            <p:nvPr/>
          </p:nvSpPr>
          <p:spPr>
            <a:xfrm>
              <a:off x="2741446" y="3915549"/>
              <a:ext cx="2894382" cy="6463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char </a:t>
              </a:r>
              <a:r>
                <a:rPr lang="en-US" altLang="zh-CN" dirty="0" err="1" smtClean="0"/>
                <a:t>str</a:t>
              </a:r>
              <a:r>
                <a:rPr lang="en-US" altLang="zh-CN" dirty="0" smtClean="0"/>
                <a:t>[] = “</a:t>
              </a:r>
              <a:r>
                <a:rPr lang="zh-CN" altLang="en-US" dirty="0" smtClean="0"/>
                <a:t>馒头一文一个</a:t>
              </a:r>
              <a:r>
                <a:rPr lang="en-US" altLang="zh-CN" dirty="0" smtClean="0"/>
                <a:t>”;</a:t>
              </a:r>
            </a:p>
            <a:p>
              <a:r>
                <a:rPr lang="en-US" altLang="zh-CN" dirty="0" smtClean="0"/>
                <a:t> </a:t>
              </a:r>
              <a:r>
                <a:rPr lang="en-US" altLang="zh-CN" dirty="0" err="1" smtClean="0"/>
                <a:t>strcpy</a:t>
              </a:r>
              <a:r>
                <a:rPr lang="en-US" altLang="zh-CN" dirty="0" smtClean="0"/>
                <a:t>(“</a:t>
              </a:r>
              <a:r>
                <a:rPr lang="zh-CN" altLang="en-US" dirty="0" smtClean="0"/>
                <a:t>一</a:t>
              </a:r>
              <a:r>
                <a:rPr lang="en-US" altLang="zh-CN" dirty="0" smtClean="0"/>
                <a:t>”,”</a:t>
              </a:r>
              <a:r>
                <a:rPr lang="zh-CN" altLang="en-US" dirty="0" smtClean="0"/>
                <a:t>壹</a:t>
              </a:r>
              <a:r>
                <a:rPr lang="en-US" altLang="zh-CN" dirty="0" smtClean="0"/>
                <a:t>”);</a:t>
              </a:r>
            </a:p>
          </p:txBody>
        </p:sp>
        <p:grpSp>
          <p:nvGrpSpPr>
            <p:cNvPr id="22" name="组合 27"/>
            <p:cNvGrpSpPr/>
            <p:nvPr/>
          </p:nvGrpSpPr>
          <p:grpSpPr>
            <a:xfrm>
              <a:off x="1676400" y="3790950"/>
              <a:ext cx="762000" cy="762000"/>
              <a:chOff x="1752600" y="3790950"/>
              <a:chExt cx="762000" cy="762000"/>
            </a:xfrm>
          </p:grpSpPr>
          <p:pic>
            <p:nvPicPr>
              <p:cNvPr id="23" name="图片 22" descr="按扭-37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2600" y="3790950"/>
                <a:ext cx="762000" cy="762000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924285" y="3929164"/>
                <a:ext cx="461665" cy="54758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示例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0532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/>
              <a:t>忘记密码怎么办？</a:t>
            </a:r>
          </a:p>
        </p:txBody>
      </p:sp>
      <p:pic>
        <p:nvPicPr>
          <p:cNvPr id="6" name="图片 5" descr="QQ截图2014121322575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1504950"/>
            <a:ext cx="4724400" cy="26670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1322390"/>
            <a:ext cx="7910626" cy="350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58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/>
            <a:r>
              <a:rPr lang="zh-CN" altLang="en-US" sz="3200" dirty="0"/>
              <a:t>重新设置密码</a:t>
            </a:r>
            <a:endParaRPr lang="zh-CN" altLang="en-US" sz="3200" dirty="0" smtClean="0"/>
          </a:p>
        </p:txBody>
      </p:sp>
      <p:pic>
        <p:nvPicPr>
          <p:cNvPr id="4096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490730" y="1919480"/>
            <a:ext cx="4776738" cy="423670"/>
            <a:chOff x="1717705" y="1995680"/>
            <a:chExt cx="4776738" cy="423670"/>
          </a:xfrm>
        </p:grpSpPr>
        <p:sp>
          <p:nvSpPr>
            <p:cNvPr id="11" name="TextBox 10"/>
            <p:cNvSpPr txBox="1"/>
            <p:nvPr/>
          </p:nvSpPr>
          <p:spPr>
            <a:xfrm>
              <a:off x="3013105" y="2050018"/>
              <a:ext cx="348133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strcpy</a:t>
              </a:r>
              <a:r>
                <a:rPr lang="en-US" altLang="zh-CN" dirty="0" smtClean="0"/>
                <a:t> (</a:t>
              </a:r>
              <a:r>
                <a:rPr lang="zh-CN" altLang="en-US" dirty="0" smtClean="0"/>
                <a:t>原来的密码，新设置密码</a:t>
              </a:r>
              <a:r>
                <a:rPr lang="en-US" altLang="zh-CN" dirty="0" smtClean="0"/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17705" y="19956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语法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15486" y="3526592"/>
            <a:ext cx="3959428" cy="1047929"/>
            <a:chOff x="1676400" y="3790950"/>
            <a:chExt cx="3959428" cy="1047929"/>
          </a:xfrm>
        </p:grpSpPr>
        <p:sp>
          <p:nvSpPr>
            <p:cNvPr id="21" name="TextBox 20"/>
            <p:cNvSpPr txBox="1"/>
            <p:nvPr/>
          </p:nvSpPr>
          <p:spPr>
            <a:xfrm>
              <a:off x="2741446" y="3915549"/>
              <a:ext cx="2894382" cy="9233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char str1[] = “</a:t>
              </a:r>
              <a:r>
                <a:rPr lang="en-US" altLang="zh-CN" dirty="0"/>
                <a:t>abc67463878</a:t>
              </a:r>
              <a:r>
                <a:rPr lang="en-US" altLang="zh-CN" dirty="0" smtClean="0"/>
                <a:t>”;</a:t>
              </a:r>
            </a:p>
            <a:p>
              <a:r>
                <a:rPr lang="en-US" altLang="zh-CN" dirty="0"/>
                <a:t>char </a:t>
              </a:r>
              <a:r>
                <a:rPr lang="en-US" altLang="zh-CN" dirty="0" smtClean="0"/>
                <a:t>str2[] </a:t>
              </a:r>
              <a:r>
                <a:rPr lang="en-US" altLang="zh-CN" dirty="0"/>
                <a:t>= </a:t>
              </a:r>
              <a:r>
                <a:rPr lang="en-US" altLang="zh-CN" dirty="0" smtClean="0"/>
                <a:t>“26478632aaa”;</a:t>
              </a:r>
              <a:endParaRPr lang="en-US" altLang="zh-CN" dirty="0"/>
            </a:p>
            <a:p>
              <a:r>
                <a:rPr lang="en-US" altLang="zh-CN" dirty="0" err="1" smtClean="0"/>
                <a:t>strcpy</a:t>
              </a:r>
              <a:r>
                <a:rPr lang="en-US" altLang="zh-CN" dirty="0" smtClean="0"/>
                <a:t>(str1,str2);</a:t>
              </a:r>
            </a:p>
          </p:txBody>
        </p:sp>
        <p:grpSp>
          <p:nvGrpSpPr>
            <p:cNvPr id="22" name="组合 27"/>
            <p:cNvGrpSpPr/>
            <p:nvPr/>
          </p:nvGrpSpPr>
          <p:grpSpPr>
            <a:xfrm>
              <a:off x="1676400" y="3790950"/>
              <a:ext cx="762000" cy="762000"/>
              <a:chOff x="1752600" y="3790950"/>
              <a:chExt cx="762000" cy="762000"/>
            </a:xfrm>
          </p:grpSpPr>
          <p:pic>
            <p:nvPicPr>
              <p:cNvPr id="23" name="图片 22" descr="按扭-37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2600" y="3790950"/>
                <a:ext cx="762000" cy="762000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924285" y="3929164"/>
                <a:ext cx="461665" cy="54758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示例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44331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3994" y="1925421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字符串连接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519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/>
              <a:t>有些文字不是固定的内容</a:t>
            </a:r>
          </a:p>
        </p:txBody>
      </p:sp>
      <p:pic>
        <p:nvPicPr>
          <p:cNvPr id="6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0" name="Picture 2" descr="http://grgbanking.com/uploadfile/201108/201108241154528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326262"/>
            <a:ext cx="3048000" cy="339852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169075" y="159281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“奥巴马 ，您好”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9075" y="212621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“赵二蛋 ，您好”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9075" y="26596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“王小二，您好”</a:t>
            </a:r>
            <a:endParaRPr lang="zh-CN" altLang="en-US" dirty="0" smtClean="0"/>
          </a:p>
        </p:txBody>
      </p:sp>
      <p:grpSp>
        <p:nvGrpSpPr>
          <p:cNvPr id="27" name="组合 26"/>
          <p:cNvGrpSpPr/>
          <p:nvPr/>
        </p:nvGrpSpPr>
        <p:grpSpPr>
          <a:xfrm>
            <a:off x="762000" y="1581150"/>
            <a:ext cx="1447800" cy="2209800"/>
            <a:chOff x="762000" y="1581150"/>
            <a:chExt cx="1447800" cy="2209800"/>
          </a:xfrm>
        </p:grpSpPr>
        <p:sp>
          <p:nvSpPr>
            <p:cNvPr id="15" name="圆角矩形 14"/>
            <p:cNvSpPr/>
            <p:nvPr/>
          </p:nvSpPr>
          <p:spPr>
            <a:xfrm>
              <a:off x="1447800" y="1581150"/>
              <a:ext cx="762000" cy="1447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标注 16"/>
            <p:cNvSpPr/>
            <p:nvPr/>
          </p:nvSpPr>
          <p:spPr>
            <a:xfrm>
              <a:off x="762000" y="3409950"/>
              <a:ext cx="1066800" cy="381000"/>
            </a:xfrm>
            <a:prstGeom prst="wedgeRoundRectCallout">
              <a:avLst>
                <a:gd name="adj1" fmla="val 49583"/>
                <a:gd name="adj2" fmla="val -143213"/>
                <a:gd name="adj3" fmla="val 16667"/>
              </a:avLst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 scaled="0"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变量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362200" y="1581150"/>
            <a:ext cx="1219200" cy="2209800"/>
            <a:chOff x="2362200" y="1581150"/>
            <a:chExt cx="1219200" cy="2209800"/>
          </a:xfrm>
        </p:grpSpPr>
        <p:sp>
          <p:nvSpPr>
            <p:cNvPr id="18" name="圆角矩形 17"/>
            <p:cNvSpPr/>
            <p:nvPr/>
          </p:nvSpPr>
          <p:spPr>
            <a:xfrm>
              <a:off x="2362200" y="1581150"/>
              <a:ext cx="609600" cy="1447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标注 18"/>
            <p:cNvSpPr/>
            <p:nvPr/>
          </p:nvSpPr>
          <p:spPr>
            <a:xfrm>
              <a:off x="2514600" y="3409950"/>
              <a:ext cx="1066800" cy="381000"/>
            </a:xfrm>
            <a:prstGeom prst="wedgeRoundRectCallout">
              <a:avLst>
                <a:gd name="adj1" fmla="val -39471"/>
                <a:gd name="adj2" fmla="val -140096"/>
                <a:gd name="adj3" fmla="val 16667"/>
              </a:avLst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 scaled="0"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常量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323707" y="4248150"/>
            <a:ext cx="180049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连</a:t>
            </a:r>
            <a:r>
              <a:rPr lang="zh-CN" altLang="en-US" dirty="0" smtClean="0"/>
              <a:t>接两个字符串</a:t>
            </a:r>
          </a:p>
        </p:txBody>
      </p:sp>
      <p:cxnSp>
        <p:nvCxnSpPr>
          <p:cNvPr id="24" name="直接箭头连接符 23"/>
          <p:cNvCxnSpPr>
            <a:stCxn id="19" idx="2"/>
            <a:endCxn id="22" idx="0"/>
          </p:cNvCxnSpPr>
          <p:nvPr/>
        </p:nvCxnSpPr>
        <p:spPr>
          <a:xfrm flipH="1">
            <a:off x="2223954" y="3790950"/>
            <a:ext cx="824046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7" idx="2"/>
            <a:endCxn id="22" idx="0"/>
          </p:cNvCxnSpPr>
          <p:nvPr/>
        </p:nvCxnSpPr>
        <p:spPr>
          <a:xfrm>
            <a:off x="1295400" y="3790950"/>
            <a:ext cx="928554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579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2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/>
              <a:t>字符串的连接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504951"/>
            <a:ext cx="8229600" cy="609600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Font typeface="Arial" charset="0"/>
              <a:buNone/>
            </a:pPr>
            <a:r>
              <a:rPr lang="zh-CN" altLang="zh-CN" sz="1800" dirty="0" smtClean="0"/>
              <a:t>使用“</a:t>
            </a:r>
            <a:r>
              <a:rPr lang="en-US" altLang="zh-CN" sz="1800" dirty="0" err="1" smtClean="0"/>
              <a:t>strcat</a:t>
            </a:r>
            <a:r>
              <a:rPr lang="zh-CN" altLang="en-US" sz="1800" dirty="0" smtClean="0"/>
              <a:t>函数</a:t>
            </a:r>
            <a:r>
              <a:rPr lang="zh-CN" altLang="zh-CN" sz="1800" dirty="0" smtClean="0"/>
              <a:t>”可实现</a:t>
            </a:r>
            <a:r>
              <a:rPr lang="zh-CN" altLang="en-US" sz="1800" dirty="0" smtClean="0"/>
              <a:t>连接</a:t>
            </a:r>
            <a:r>
              <a:rPr lang="zh-CN" altLang="zh-CN" sz="1800" dirty="0" smtClean="0"/>
              <a:t>字符串的功能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990600" y="1809750"/>
            <a:ext cx="6934200" cy="1862330"/>
            <a:chOff x="990600" y="1809750"/>
            <a:chExt cx="6934200" cy="1862330"/>
          </a:xfrm>
        </p:grpSpPr>
        <p:grpSp>
          <p:nvGrpSpPr>
            <p:cNvPr id="7" name="组合 7"/>
            <p:cNvGrpSpPr/>
            <p:nvPr/>
          </p:nvGrpSpPr>
          <p:grpSpPr>
            <a:xfrm>
              <a:off x="990600" y="1809750"/>
              <a:ext cx="1252730" cy="1862330"/>
              <a:chOff x="381000" y="1428750"/>
              <a:chExt cx="1252730" cy="1862330"/>
            </a:xfrm>
          </p:grpSpPr>
          <p:pic>
            <p:nvPicPr>
              <p:cNvPr id="8" name="图片 7" descr="按扭-17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1000" y="142875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49069" y="215688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仿宋" pitchFamily="49" charset="-122"/>
                    <a:ea typeface="仿宋" pitchFamily="49" charset="-122"/>
                  </a:rPr>
                  <a:t>语法</a:t>
                </a:r>
              </a:p>
            </p:txBody>
          </p:sp>
        </p:grpSp>
        <p:sp>
          <p:nvSpPr>
            <p:cNvPr id="10" name="TextBox 3"/>
            <p:cNvSpPr txBox="1"/>
            <p:nvPr/>
          </p:nvSpPr>
          <p:spPr>
            <a:xfrm>
              <a:off x="2548130" y="2464600"/>
              <a:ext cx="5376670" cy="46166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400" dirty="0" err="1" smtClean="0"/>
                <a:t>strcat</a:t>
              </a:r>
              <a:r>
                <a:rPr lang="en-US" altLang="zh-CN" sz="2400" dirty="0" smtClean="0"/>
                <a:t>  </a:t>
              </a:r>
              <a:r>
                <a:rPr lang="en-US" altLang="zh-CN" sz="2400" dirty="0"/>
                <a:t>(</a:t>
              </a:r>
              <a:r>
                <a:rPr lang="zh-CN" altLang="zh-CN" sz="2400" dirty="0"/>
                <a:t>目的字符数组名</a:t>
              </a:r>
              <a:r>
                <a:rPr lang="en-US" altLang="zh-CN" sz="2400" dirty="0"/>
                <a:t>,</a:t>
              </a:r>
              <a:r>
                <a:rPr lang="zh-CN" altLang="zh-CN" sz="2400" dirty="0"/>
                <a:t>源字符数组名</a:t>
              </a:r>
              <a:r>
                <a:rPr lang="en-US" altLang="zh-CN" sz="2400" dirty="0"/>
                <a:t>)</a:t>
              </a:r>
              <a:endParaRPr lang="zh-CN" altLang="en-US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86730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/>
              <a:t>字符串的连接</a:t>
            </a:r>
          </a:p>
        </p:txBody>
      </p:sp>
      <p:pic>
        <p:nvPicPr>
          <p:cNvPr id="1536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34162" y="1997154"/>
            <a:ext cx="2319866" cy="369332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char str1[20]=“Ming”;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4162" y="3308781"/>
            <a:ext cx="2319866" cy="369332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char str2[20]=“</a:t>
            </a:r>
            <a:r>
              <a:rPr lang="en-US" altLang="zh-CN" dirty="0" err="1" smtClean="0"/>
              <a:t>Ri</a:t>
            </a:r>
            <a:r>
              <a:rPr lang="en-US" altLang="zh-CN" dirty="0" smtClean="0"/>
              <a:t>”;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322793" y="2210219"/>
            <a:ext cx="809492" cy="1308107"/>
            <a:chOff x="3322793" y="2210219"/>
            <a:chExt cx="809492" cy="1308107"/>
          </a:xfrm>
        </p:grpSpPr>
        <p:sp>
          <p:nvSpPr>
            <p:cNvPr id="3" name="右箭头 2"/>
            <p:cNvSpPr/>
            <p:nvPr/>
          </p:nvSpPr>
          <p:spPr>
            <a:xfrm rot="1368723">
              <a:off x="3322793" y="2210219"/>
              <a:ext cx="809492" cy="401598"/>
            </a:xfrm>
            <a:prstGeom prst="rightArrow">
              <a:avLst/>
            </a:prstGeom>
            <a:solidFill>
              <a:srgbClr val="FF7D7D"/>
            </a:solidFill>
            <a:ln>
              <a:solidFill>
                <a:srgbClr val="FF7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右箭头 19"/>
            <p:cNvSpPr/>
            <p:nvPr/>
          </p:nvSpPr>
          <p:spPr>
            <a:xfrm rot="19851183">
              <a:off x="3347266" y="3116728"/>
              <a:ext cx="760547" cy="401598"/>
            </a:xfrm>
            <a:prstGeom prst="rightArrow">
              <a:avLst/>
            </a:prstGeom>
            <a:solidFill>
              <a:srgbClr val="FF7D7D"/>
            </a:solidFill>
            <a:ln>
              <a:solidFill>
                <a:srgbClr val="FF7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178479" y="2647950"/>
            <a:ext cx="1800493" cy="369332"/>
          </a:xfrm>
          <a:prstGeom prst="rect">
            <a:avLst/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strcat</a:t>
            </a:r>
            <a:r>
              <a:rPr lang="en-US" altLang="zh-CN" dirty="0" smtClean="0"/>
              <a:t>(str1,str2);</a:t>
            </a:r>
          </a:p>
        </p:txBody>
      </p:sp>
      <p:sp>
        <p:nvSpPr>
          <p:cNvPr id="4" name="右箭头 3"/>
          <p:cNvSpPr/>
          <p:nvPr/>
        </p:nvSpPr>
        <p:spPr>
          <a:xfrm>
            <a:off x="6324600" y="2571750"/>
            <a:ext cx="990600" cy="445533"/>
          </a:xfrm>
          <a:prstGeom prst="rightArrow">
            <a:avLst/>
          </a:prstGeom>
          <a:solidFill>
            <a:srgbClr val="EF6011"/>
          </a:solidFill>
          <a:ln>
            <a:solidFill>
              <a:srgbClr val="EF6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运行</a:t>
            </a:r>
            <a:r>
              <a:rPr lang="zh-CN" altLang="en-US" sz="1200" b="1" dirty="0" smtClean="0">
                <a:solidFill>
                  <a:schemeClr val="tx1"/>
                </a:solidFill>
              </a:rPr>
              <a:t>结果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91400" y="2647951"/>
            <a:ext cx="1066800" cy="36933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 err="1" smtClean="0"/>
              <a:t>MingRi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828655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1" grpId="0" animBg="1"/>
      <p:bldP spid="4" grpId="0" animBg="1"/>
      <p:bldP spid="2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428750"/>
            <a:ext cx="6553200" cy="1647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400" y="1925421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   字符串</a:t>
            </a:r>
            <a:r>
              <a:rPr lang="zh-CN" altLang="en-US" sz="3600" b="1" dirty="0">
                <a:solidFill>
                  <a:schemeClr val="bg1"/>
                </a:solidFill>
              </a:rPr>
              <a:t>比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较</a:t>
            </a:r>
          </a:p>
        </p:txBody>
      </p:sp>
    </p:spTree>
    <p:extLst>
      <p:ext uri="{BB962C8B-B14F-4D97-AF65-F5344CB8AC3E}">
        <p14:creationId xmlns:p14="http://schemas.microsoft.com/office/powerpoint/2010/main" val="412379240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14400"/>
            <a:ext cx="5530381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8160" y="895350"/>
            <a:ext cx="584464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276350"/>
            <a:ext cx="7910626" cy="350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97808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1143000" y="666750"/>
            <a:ext cx="5562600" cy="85725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/>
              <a:t>如何判断字符串内容是否相等</a:t>
            </a:r>
          </a:p>
        </p:txBody>
      </p:sp>
      <p:pic>
        <p:nvPicPr>
          <p:cNvPr id="6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组合 21"/>
          <p:cNvGrpSpPr/>
          <p:nvPr/>
        </p:nvGrpSpPr>
        <p:grpSpPr>
          <a:xfrm>
            <a:off x="1143000" y="978754"/>
            <a:ext cx="5416728" cy="1862330"/>
            <a:chOff x="1455575" y="1276350"/>
            <a:chExt cx="5416728" cy="1862330"/>
          </a:xfrm>
        </p:grpSpPr>
        <p:sp>
          <p:nvSpPr>
            <p:cNvPr id="23" name="TextBox 22"/>
            <p:cNvSpPr txBox="1"/>
            <p:nvPr/>
          </p:nvSpPr>
          <p:spPr>
            <a:xfrm>
              <a:off x="3013105" y="2050018"/>
              <a:ext cx="385919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dirty="0" smtClean="0"/>
                <a:t> </a:t>
              </a:r>
              <a:r>
                <a:rPr lang="en-US" altLang="zh-CN" dirty="0" err="1" smtClean="0"/>
                <a:t>strcmp</a:t>
              </a:r>
              <a:r>
                <a:rPr lang="en-US" altLang="zh-CN" dirty="0" smtClean="0"/>
                <a:t>(</a:t>
              </a:r>
              <a:r>
                <a:rPr lang="zh-CN" altLang="en-US" dirty="0" smtClean="0"/>
                <a:t>字符数组名</a:t>
              </a:r>
              <a:r>
                <a:rPr lang="en-US" altLang="zh-CN" dirty="0" smtClean="0"/>
                <a:t>1</a:t>
              </a:r>
              <a:r>
                <a:rPr lang="zh-CN" altLang="en-US" dirty="0" smtClean="0"/>
                <a:t>，字符数组名</a:t>
              </a:r>
              <a:r>
                <a:rPr lang="en-US" altLang="zh-CN" dirty="0" smtClean="0"/>
                <a:t>2);</a:t>
              </a:r>
            </a:p>
          </p:txBody>
        </p:sp>
        <p:grpSp>
          <p:nvGrpSpPr>
            <p:cNvPr id="24" name="组合 16"/>
            <p:cNvGrpSpPr/>
            <p:nvPr/>
          </p:nvGrpSpPr>
          <p:grpSpPr>
            <a:xfrm>
              <a:off x="1455575" y="1276350"/>
              <a:ext cx="1252730" cy="1862330"/>
              <a:chOff x="3852670" y="1852420"/>
              <a:chExt cx="1252730" cy="1862330"/>
            </a:xfrm>
          </p:grpSpPr>
          <p:pic>
            <p:nvPicPr>
              <p:cNvPr id="25" name="图片 24" descr="按扭-17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52670" y="185242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4114800" y="257175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语法</a:t>
                </a: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2667385" y="3105150"/>
            <a:ext cx="3765774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zh-CN" dirty="0"/>
              <a:t>返回值如下：</a:t>
            </a:r>
          </a:p>
          <a:p>
            <a:pPr lvl="0"/>
            <a:r>
              <a:rPr lang="zh-CN" altLang="zh-CN" dirty="0"/>
              <a:t>字符串</a:t>
            </a:r>
            <a:r>
              <a:rPr lang="en-US" altLang="zh-CN" dirty="0"/>
              <a:t>1=</a:t>
            </a:r>
            <a:r>
              <a:rPr lang="zh-CN" altLang="zh-CN" dirty="0"/>
              <a:t>字符串</a:t>
            </a:r>
            <a:r>
              <a:rPr lang="en-US" altLang="zh-CN" dirty="0"/>
              <a:t>2</a:t>
            </a:r>
            <a:r>
              <a:rPr lang="zh-CN" altLang="zh-CN" dirty="0"/>
              <a:t>，返回值为</a:t>
            </a:r>
            <a:r>
              <a:rPr lang="en-US" altLang="zh-CN" dirty="0"/>
              <a:t>0</a:t>
            </a:r>
            <a:r>
              <a:rPr lang="zh-CN" altLang="zh-CN" dirty="0"/>
              <a:t>。</a:t>
            </a:r>
          </a:p>
          <a:p>
            <a:pPr lvl="0"/>
            <a:r>
              <a:rPr lang="zh-CN" altLang="zh-CN" dirty="0"/>
              <a:t>字符串</a:t>
            </a:r>
            <a:r>
              <a:rPr lang="en-US" altLang="zh-CN" dirty="0"/>
              <a:t>1&gt;</a:t>
            </a:r>
            <a:r>
              <a:rPr lang="zh-CN" altLang="zh-CN" dirty="0"/>
              <a:t>字符串</a:t>
            </a:r>
            <a:r>
              <a:rPr lang="en-US" altLang="zh-CN" dirty="0"/>
              <a:t>2</a:t>
            </a:r>
            <a:r>
              <a:rPr lang="zh-CN" altLang="zh-CN" dirty="0"/>
              <a:t>，返回值为正数。</a:t>
            </a:r>
          </a:p>
          <a:p>
            <a:pPr lvl="0"/>
            <a:r>
              <a:rPr lang="zh-CN" altLang="zh-CN" dirty="0"/>
              <a:t>字符串</a:t>
            </a:r>
            <a:r>
              <a:rPr lang="en-US" altLang="zh-CN" dirty="0"/>
              <a:t>1&lt;</a:t>
            </a:r>
            <a:r>
              <a:rPr lang="zh-CN" altLang="zh-CN" dirty="0"/>
              <a:t>字符串</a:t>
            </a:r>
            <a:r>
              <a:rPr lang="en-US" altLang="zh-CN" dirty="0"/>
              <a:t>2</a:t>
            </a:r>
            <a:r>
              <a:rPr lang="zh-CN" altLang="zh-CN" dirty="0"/>
              <a:t>，返回值为负数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pSp>
        <p:nvGrpSpPr>
          <p:cNvPr id="32" name="组合 31"/>
          <p:cNvGrpSpPr/>
          <p:nvPr/>
        </p:nvGrpSpPr>
        <p:grpSpPr>
          <a:xfrm>
            <a:off x="3467101" y="1778772"/>
            <a:ext cx="3924299" cy="1102426"/>
            <a:chOff x="3088575" y="2090799"/>
            <a:chExt cx="3924299" cy="1102426"/>
          </a:xfrm>
        </p:grpSpPr>
        <p:sp>
          <p:nvSpPr>
            <p:cNvPr id="33" name="圆角矩形 32"/>
            <p:cNvSpPr/>
            <p:nvPr/>
          </p:nvSpPr>
          <p:spPr>
            <a:xfrm>
              <a:off x="3088575" y="2090799"/>
              <a:ext cx="2819400" cy="3166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圆角矩形标注 33"/>
            <p:cNvSpPr/>
            <p:nvPr/>
          </p:nvSpPr>
          <p:spPr>
            <a:xfrm>
              <a:off x="5641274" y="2583625"/>
              <a:ext cx="1371600" cy="609600"/>
            </a:xfrm>
            <a:prstGeom prst="wedgeRoundRectCallout">
              <a:avLst>
                <a:gd name="adj1" fmla="val -58928"/>
                <a:gd name="adj2" fmla="val -71916"/>
                <a:gd name="adj3" fmla="val 16667"/>
              </a:avLst>
            </a:prstGeom>
            <a:gradFill>
              <a:gsLst>
                <a:gs pos="0">
                  <a:srgbClr val="FBEAC7"/>
                </a:gs>
                <a:gs pos="17999">
                  <a:srgbClr val="FEE7F2"/>
                </a:gs>
                <a:gs pos="36000">
                  <a:srgbClr val="FAC77D"/>
                </a:gs>
                <a:gs pos="61000">
                  <a:srgbClr val="FBA97D"/>
                </a:gs>
                <a:gs pos="82001">
                  <a:srgbClr val="FBD49C"/>
                </a:gs>
                <a:gs pos="100000">
                  <a:srgbClr val="FEE7F2"/>
                </a:gs>
              </a:gsLst>
              <a:lin ang="5400000" scaled="0"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被比较的字符串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2803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62200" y="1658108"/>
            <a:ext cx="3124200" cy="380242"/>
            <a:chOff x="2895600" y="1341640"/>
            <a:chExt cx="3124200" cy="380242"/>
          </a:xfrm>
        </p:grpSpPr>
        <p:sp>
          <p:nvSpPr>
            <p:cNvPr id="2" name="TextBox 1"/>
            <p:cNvSpPr txBox="1"/>
            <p:nvPr/>
          </p:nvSpPr>
          <p:spPr>
            <a:xfrm>
              <a:off x="4270603" y="1352550"/>
              <a:ext cx="1749197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2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3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4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5</a:t>
              </a:r>
              <a:endParaRPr lang="zh-CN" altLang="en-US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95600" y="1341640"/>
              <a:ext cx="1107996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整型数组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133600" y="2431018"/>
            <a:ext cx="4267200" cy="381000"/>
            <a:chOff x="2710999" y="2114550"/>
            <a:chExt cx="4267200" cy="381000"/>
          </a:xfrm>
        </p:grpSpPr>
        <p:sp>
          <p:nvSpPr>
            <p:cNvPr id="3" name="TextBox 2"/>
            <p:cNvSpPr txBox="1"/>
            <p:nvPr/>
          </p:nvSpPr>
          <p:spPr>
            <a:xfrm>
              <a:off x="4267200" y="2126218"/>
              <a:ext cx="2710999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1.1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2.1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3.1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4.1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5.1</a:t>
              </a:r>
              <a:endParaRPr lang="zh-CN" altLang="en-US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10999" y="2114550"/>
              <a:ext cx="1338828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浮点型数组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362200" y="3193018"/>
            <a:ext cx="3646582" cy="381000"/>
            <a:chOff x="2971800" y="2800350"/>
            <a:chExt cx="3646582" cy="381000"/>
          </a:xfrm>
        </p:grpSpPr>
        <p:sp>
          <p:nvSpPr>
            <p:cNvPr id="5" name="TextBox 4"/>
            <p:cNvSpPr txBox="1"/>
            <p:nvPr/>
          </p:nvSpPr>
          <p:spPr>
            <a:xfrm>
              <a:off x="4343400" y="2812018"/>
              <a:ext cx="2274982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A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B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C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D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E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F</a:t>
              </a:r>
              <a:endParaRPr lang="zh-CN" altLang="en-US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1800" y="2800350"/>
              <a:ext cx="1107996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字符数组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33600" y="3943729"/>
            <a:ext cx="4191000" cy="380621"/>
            <a:chOff x="2667000" y="3474861"/>
            <a:chExt cx="4191000" cy="380621"/>
          </a:xfrm>
        </p:grpSpPr>
        <p:sp>
          <p:nvSpPr>
            <p:cNvPr id="6" name="TextBox 5"/>
            <p:cNvSpPr txBox="1"/>
            <p:nvPr/>
          </p:nvSpPr>
          <p:spPr>
            <a:xfrm>
              <a:off x="4288810" y="3486150"/>
              <a:ext cx="2569190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“</a:t>
              </a:r>
              <a:r>
                <a:rPr lang="zh-CN" altLang="en-US" dirty="0" smtClean="0"/>
                <a:t>张三</a:t>
              </a:r>
              <a:r>
                <a:rPr lang="en-US" altLang="zh-CN" dirty="0" smtClean="0"/>
                <a:t>”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”</a:t>
              </a:r>
              <a:r>
                <a:rPr lang="zh-CN" altLang="en-US" dirty="0" smtClean="0"/>
                <a:t>李四</a:t>
              </a:r>
              <a:r>
                <a:rPr lang="en-US" altLang="zh-CN" dirty="0" smtClean="0"/>
                <a:t>”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”</a:t>
              </a:r>
              <a:r>
                <a:rPr lang="zh-CN" altLang="en-US" dirty="0" smtClean="0"/>
                <a:t>王五</a:t>
              </a:r>
              <a:r>
                <a:rPr lang="en-US" altLang="zh-CN" dirty="0" smtClean="0"/>
                <a:t>”</a:t>
              </a:r>
              <a:endParaRPr lang="zh-CN" altLang="en-US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67000" y="3474861"/>
              <a:ext cx="1338828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字符串数组</a:t>
              </a:r>
            </a:p>
          </p:txBody>
        </p:sp>
      </p:grpSp>
      <p:sp>
        <p:nvSpPr>
          <p:cNvPr id="15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常见的一维数组</a:t>
            </a:r>
          </a:p>
        </p:txBody>
      </p:sp>
      <p:pic>
        <p:nvPicPr>
          <p:cNvPr id="16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29232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大标题-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400" y="1925421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字符串大小写转换</a:t>
            </a:r>
          </a:p>
        </p:txBody>
      </p:sp>
    </p:spTree>
    <p:extLst>
      <p:ext uri="{BB962C8B-B14F-4D97-AF65-F5344CB8AC3E}">
        <p14:creationId xmlns:p14="http://schemas.microsoft.com/office/powerpoint/2010/main" val="4338976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31590"/>
            <a:ext cx="5474147" cy="3528392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204049" y="3194883"/>
            <a:ext cx="3456384" cy="4323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42024" y="4013651"/>
            <a:ext cx="99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/>
              <a:t>strupr</a:t>
            </a:r>
            <a:r>
              <a:rPr lang="en-US" altLang="zh-CN" smtClean="0"/>
              <a:t>();</a:t>
            </a:r>
            <a:endParaRPr lang="en-US" altLang="zh-CN"/>
          </a:p>
          <a:p>
            <a:pPr>
              <a:defRPr/>
            </a:pPr>
            <a:r>
              <a:rPr lang="en-US" altLang="zh-CN"/>
              <a:t>strlwr</a:t>
            </a:r>
            <a:r>
              <a:rPr lang="en-US" altLang="zh-CN" smtClean="0"/>
              <a:t>();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20848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 eaLnBrk="1" hangingPunct="1"/>
            <a:r>
              <a:rPr lang="zh-CN" altLang="en-US" sz="3200" smtClean="0"/>
              <a:t>大小写转换</a:t>
            </a:r>
          </a:p>
        </p:txBody>
      </p:sp>
      <p:pic>
        <p:nvPicPr>
          <p:cNvPr id="47108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/>
          <p:cNvGrpSpPr/>
          <p:nvPr/>
        </p:nvGrpSpPr>
        <p:grpSpPr>
          <a:xfrm>
            <a:off x="1921201" y="1166620"/>
            <a:ext cx="3206379" cy="1862330"/>
            <a:chOff x="1455575" y="1276350"/>
            <a:chExt cx="3206379" cy="1862330"/>
          </a:xfrm>
        </p:grpSpPr>
        <p:sp>
          <p:nvSpPr>
            <p:cNvPr id="16" name="TextBox 15"/>
            <p:cNvSpPr txBox="1"/>
            <p:nvPr/>
          </p:nvSpPr>
          <p:spPr>
            <a:xfrm>
              <a:off x="3013105" y="2050018"/>
              <a:ext cx="1648849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dirty="0" err="1" smtClean="0"/>
                <a:t>strupr</a:t>
              </a:r>
              <a:r>
                <a:rPr lang="en-US" altLang="zh-CN" dirty="0" smtClean="0"/>
                <a:t>(</a:t>
              </a:r>
              <a:r>
                <a:rPr lang="zh-CN" altLang="en-US" dirty="0" smtClean="0"/>
                <a:t>字符串</a:t>
              </a:r>
              <a:r>
                <a:rPr lang="en-US" altLang="zh-CN" dirty="0" smtClean="0"/>
                <a:t>);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455575" y="1276350"/>
              <a:ext cx="1252730" cy="1862330"/>
              <a:chOff x="3852670" y="1852420"/>
              <a:chExt cx="1252730" cy="1862330"/>
            </a:xfrm>
          </p:grpSpPr>
          <p:pic>
            <p:nvPicPr>
              <p:cNvPr id="18" name="图片 17" descr="按扭-17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52670" y="185242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114800" y="257175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语法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2011702" y="3782020"/>
            <a:ext cx="3598753" cy="923330"/>
            <a:chOff x="1676400" y="3915549"/>
            <a:chExt cx="3598753" cy="923330"/>
          </a:xfrm>
        </p:grpSpPr>
        <p:sp>
          <p:nvSpPr>
            <p:cNvPr id="21" name="TextBox 20"/>
            <p:cNvSpPr txBox="1"/>
            <p:nvPr/>
          </p:nvSpPr>
          <p:spPr>
            <a:xfrm>
              <a:off x="2741446" y="3915549"/>
              <a:ext cx="2533707" cy="9233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char </a:t>
              </a:r>
              <a:r>
                <a:rPr lang="en-US" altLang="zh-CN" dirty="0" err="1" smtClean="0"/>
                <a:t>str</a:t>
              </a:r>
              <a:r>
                <a:rPr lang="en-US" altLang="zh-CN" dirty="0" smtClean="0"/>
                <a:t>[20] = "</a:t>
              </a:r>
              <a:r>
                <a:rPr lang="en-US" altLang="zh-CN" dirty="0" err="1" smtClean="0"/>
                <a:t>abc</a:t>
              </a:r>
              <a:r>
                <a:rPr lang="en-US" altLang="zh-CN" dirty="0" smtClean="0"/>
                <a:t> DEF"; </a:t>
              </a:r>
              <a:endParaRPr lang="zh-CN" altLang="en-US" dirty="0" smtClean="0"/>
            </a:p>
            <a:p>
              <a:r>
                <a:rPr lang="en-US" altLang="zh-CN" dirty="0"/>
                <a:t> </a:t>
              </a:r>
              <a:r>
                <a:rPr lang="en-US" altLang="zh-CN" dirty="0" err="1" smtClean="0"/>
                <a:t>strupr</a:t>
              </a:r>
              <a:r>
                <a:rPr lang="en-US" altLang="zh-CN" dirty="0" smtClean="0"/>
                <a:t>(</a:t>
              </a:r>
              <a:r>
                <a:rPr lang="en-US" altLang="zh-CN" dirty="0" err="1" smtClean="0"/>
                <a:t>str</a:t>
              </a:r>
              <a:r>
                <a:rPr lang="en-US" altLang="zh-CN" dirty="0" smtClean="0"/>
                <a:t>);</a:t>
              </a:r>
              <a:endParaRPr lang="zh-CN" altLang="en-US" dirty="0" smtClean="0"/>
            </a:p>
            <a:p>
              <a:r>
                <a:rPr lang="en-US" altLang="zh-CN" dirty="0"/>
                <a:t> </a:t>
              </a:r>
              <a:r>
                <a:rPr lang="en-US" altLang="zh-CN" dirty="0" err="1" smtClean="0"/>
                <a:t>strlwr</a:t>
              </a:r>
              <a:r>
                <a:rPr lang="en-US" altLang="zh-CN" dirty="0" smtClean="0"/>
                <a:t>(</a:t>
              </a:r>
              <a:r>
                <a:rPr lang="en-US" altLang="zh-CN" dirty="0" err="1"/>
                <a:t>str</a:t>
              </a:r>
              <a:r>
                <a:rPr lang="en-US" altLang="zh-CN" dirty="0" smtClean="0"/>
                <a:t>);</a:t>
              </a:r>
              <a:endParaRPr lang="zh-CN" altLang="zh-CN" dirty="0" smtClean="0"/>
            </a:p>
          </p:txBody>
        </p:sp>
        <p:grpSp>
          <p:nvGrpSpPr>
            <p:cNvPr id="22" name="组合 27"/>
            <p:cNvGrpSpPr/>
            <p:nvPr/>
          </p:nvGrpSpPr>
          <p:grpSpPr>
            <a:xfrm>
              <a:off x="1676400" y="4000679"/>
              <a:ext cx="762000" cy="762000"/>
              <a:chOff x="1752600" y="4000679"/>
              <a:chExt cx="762000" cy="762000"/>
            </a:xfrm>
          </p:grpSpPr>
          <p:pic>
            <p:nvPicPr>
              <p:cNvPr id="23" name="图片 22" descr="按扭-37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2600" y="4000679"/>
                <a:ext cx="762000" cy="762000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924285" y="4138893"/>
                <a:ext cx="461665" cy="54758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示例</a:t>
                </a: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905000" y="2157220"/>
            <a:ext cx="3180731" cy="1862330"/>
            <a:chOff x="1455575" y="1276350"/>
            <a:chExt cx="3180731" cy="1862330"/>
          </a:xfrm>
        </p:grpSpPr>
        <p:sp>
          <p:nvSpPr>
            <p:cNvPr id="26" name="TextBox 25"/>
            <p:cNvSpPr txBox="1"/>
            <p:nvPr/>
          </p:nvSpPr>
          <p:spPr>
            <a:xfrm>
              <a:off x="3013105" y="2050018"/>
              <a:ext cx="162320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dirty="0" err="1" smtClean="0"/>
                <a:t>strlwr</a:t>
              </a:r>
              <a:r>
                <a:rPr lang="en-US" altLang="zh-CN" dirty="0" smtClean="0"/>
                <a:t>(</a:t>
              </a:r>
              <a:r>
                <a:rPr lang="zh-CN" altLang="en-US" dirty="0" smtClean="0"/>
                <a:t>字符串</a:t>
              </a:r>
              <a:r>
                <a:rPr lang="en-US" altLang="zh-CN" dirty="0" smtClean="0"/>
                <a:t>);</a:t>
              </a:r>
            </a:p>
          </p:txBody>
        </p:sp>
        <p:grpSp>
          <p:nvGrpSpPr>
            <p:cNvPr id="27" name="组合 16"/>
            <p:cNvGrpSpPr/>
            <p:nvPr/>
          </p:nvGrpSpPr>
          <p:grpSpPr>
            <a:xfrm>
              <a:off x="1455575" y="1276350"/>
              <a:ext cx="1252730" cy="1862330"/>
              <a:chOff x="3852670" y="1852420"/>
              <a:chExt cx="1252730" cy="1862330"/>
            </a:xfrm>
          </p:grpSpPr>
          <p:pic>
            <p:nvPicPr>
              <p:cNvPr id="28" name="图片 27" descr="按扭-17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52670" y="185242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4114800" y="257175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语法</a:t>
                </a: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990600" y="14166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 smtClean="0">
                <a:solidFill>
                  <a:srgbClr val="0070C0"/>
                </a:solidFill>
              </a:rPr>
              <a:t>将字符串变成大写：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3815" y="242606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 smtClean="0">
                <a:solidFill>
                  <a:srgbClr val="0070C0"/>
                </a:solidFill>
              </a:rPr>
              <a:t>将字符串变成小写：</a:t>
            </a:r>
          </a:p>
        </p:txBody>
      </p:sp>
    </p:spTree>
    <p:extLst>
      <p:ext uri="{BB962C8B-B14F-4D97-AF65-F5344CB8AC3E}">
        <p14:creationId xmlns:p14="http://schemas.microsoft.com/office/powerpoint/2010/main" val="41159138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7000" y="1925421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获取字符串长度</a:t>
            </a:r>
          </a:p>
        </p:txBody>
      </p:sp>
    </p:spTree>
    <p:extLst>
      <p:ext uri="{BB962C8B-B14F-4D97-AF65-F5344CB8AC3E}">
        <p14:creationId xmlns:p14="http://schemas.microsoft.com/office/powerpoint/2010/main" val="4101841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504951"/>
            <a:ext cx="8229600" cy="6096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zh-CN" altLang="en-US" sz="1800" dirty="0" smtClean="0"/>
              <a:t>我们注册</a:t>
            </a:r>
            <a:r>
              <a:rPr lang="en-US" altLang="zh-CN" sz="1800" dirty="0" err="1" smtClean="0"/>
              <a:t>qq</a:t>
            </a:r>
            <a:r>
              <a:rPr lang="zh-CN" altLang="en-US" sz="1800" dirty="0" smtClean="0"/>
              <a:t>账户的时候，可以看见有这样一条提示：</a:t>
            </a:r>
            <a:endParaRPr lang="zh-CN" altLang="zh-CN" sz="1800" dirty="0" smtClean="0"/>
          </a:p>
          <a:p>
            <a:pPr marL="0" indent="0">
              <a:spcBef>
                <a:spcPct val="0"/>
              </a:spcBef>
              <a:buFont typeface="Arial" charset="0"/>
              <a:buNone/>
              <a:defRPr/>
            </a:pPr>
            <a:endParaRPr lang="en-US" altLang="zh-CN" sz="1800" dirty="0" smtClean="0"/>
          </a:p>
        </p:txBody>
      </p:sp>
      <p:sp>
        <p:nvSpPr>
          <p:cNvPr id="19459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/>
              <a:t>注册账号时碰到的问题</a:t>
            </a:r>
          </a:p>
        </p:txBody>
      </p:sp>
      <p:pic>
        <p:nvPicPr>
          <p:cNvPr id="19460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885950"/>
            <a:ext cx="6767606" cy="217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5334000" y="2876550"/>
            <a:ext cx="1600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4056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4628" y="1973818"/>
            <a:ext cx="3230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/>
              <a:t> </a:t>
            </a:r>
            <a:r>
              <a:rPr lang="en-US" altLang="zh-CN" sz="4400" dirty="0" smtClean="0"/>
              <a:t>“12345678”</a:t>
            </a:r>
            <a:endParaRPr lang="zh-CN" altLang="en-US" sz="4400" dirty="0" smtClean="0"/>
          </a:p>
        </p:txBody>
      </p:sp>
      <p:sp>
        <p:nvSpPr>
          <p:cNvPr id="6" name="左大括号 5"/>
          <p:cNvSpPr/>
          <p:nvPr/>
        </p:nvSpPr>
        <p:spPr>
          <a:xfrm rot="16200000">
            <a:off x="4046729" y="1859518"/>
            <a:ext cx="381002" cy="2286001"/>
          </a:xfrm>
          <a:prstGeom prst="leftBrace">
            <a:avLst>
              <a:gd name="adj1" fmla="val 55000"/>
              <a:gd name="adj2" fmla="val 50000"/>
            </a:avLst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/>
              <a:t>什么是字符串的长度</a:t>
            </a:r>
          </a:p>
        </p:txBody>
      </p:sp>
      <p:pic>
        <p:nvPicPr>
          <p:cNvPr id="8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703828" y="349781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长度为</a:t>
            </a:r>
            <a:r>
              <a:rPr lang="en-US" altLang="zh-CN" dirty="0" smtClean="0"/>
              <a:t>8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383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/>
              <a:t>如何获取字符串长度</a:t>
            </a:r>
          </a:p>
        </p:txBody>
      </p:sp>
      <p:pic>
        <p:nvPicPr>
          <p:cNvPr id="6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/>
          <p:cNvGrpSpPr/>
          <p:nvPr/>
        </p:nvGrpSpPr>
        <p:grpSpPr>
          <a:xfrm>
            <a:off x="1667022" y="1428750"/>
            <a:ext cx="3649830" cy="1862330"/>
            <a:chOff x="1455575" y="1276350"/>
            <a:chExt cx="3649830" cy="1862330"/>
          </a:xfrm>
        </p:grpSpPr>
        <p:sp>
          <p:nvSpPr>
            <p:cNvPr id="13" name="TextBox 12"/>
            <p:cNvSpPr txBox="1"/>
            <p:nvPr/>
          </p:nvSpPr>
          <p:spPr>
            <a:xfrm>
              <a:off x="3028554" y="2050018"/>
              <a:ext cx="207685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dirty="0" err="1" smtClean="0"/>
                <a:t>strlen</a:t>
              </a:r>
              <a:r>
                <a:rPr lang="en-US" altLang="zh-CN" dirty="0" smtClean="0"/>
                <a:t>(</a:t>
              </a:r>
              <a:r>
                <a:rPr lang="zh-CN" altLang="en-US" dirty="0" smtClean="0"/>
                <a:t>字符数组名</a:t>
              </a:r>
              <a:r>
                <a:rPr lang="en-US" altLang="zh-CN" dirty="0" smtClean="0"/>
                <a:t>)</a:t>
              </a:r>
            </a:p>
          </p:txBody>
        </p:sp>
        <p:grpSp>
          <p:nvGrpSpPr>
            <p:cNvPr id="14" name="组合 16"/>
            <p:cNvGrpSpPr/>
            <p:nvPr/>
          </p:nvGrpSpPr>
          <p:grpSpPr>
            <a:xfrm>
              <a:off x="1455575" y="1276350"/>
              <a:ext cx="1252730" cy="1862330"/>
              <a:chOff x="3852670" y="1852420"/>
              <a:chExt cx="1252730" cy="1862330"/>
            </a:xfrm>
          </p:grpSpPr>
          <p:pic>
            <p:nvPicPr>
              <p:cNvPr id="16" name="图片 15" descr="按扭-17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52670" y="185242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4114800" y="257175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语法</a:t>
                </a: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295400" y="3333750"/>
            <a:ext cx="4725269" cy="1038999"/>
            <a:chOff x="1676400" y="3638550"/>
            <a:chExt cx="4725269" cy="1038999"/>
          </a:xfrm>
        </p:grpSpPr>
        <p:sp>
          <p:nvSpPr>
            <p:cNvPr id="23" name="TextBox 22"/>
            <p:cNvSpPr txBox="1"/>
            <p:nvPr/>
          </p:nvSpPr>
          <p:spPr>
            <a:xfrm>
              <a:off x="2950083" y="3754219"/>
              <a:ext cx="3451586" cy="9233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int</a:t>
              </a:r>
              <a:r>
                <a:rPr lang="en-US" altLang="zh-CN" dirty="0" smtClean="0"/>
                <a:t> </a:t>
              </a:r>
              <a:r>
                <a:rPr lang="en-US" altLang="zh-CN" dirty="0" err="1" smtClean="0"/>
                <a:t>num</a:t>
              </a:r>
              <a:r>
                <a:rPr lang="en-US" altLang="zh-CN" dirty="0" smtClean="0"/>
                <a:t>;</a:t>
              </a:r>
            </a:p>
            <a:p>
              <a:r>
                <a:rPr lang="en-US" altLang="zh-CN" dirty="0" smtClean="0"/>
                <a:t>char password[20]="1234567890";</a:t>
              </a:r>
            </a:p>
            <a:p>
              <a:r>
                <a:rPr lang="en-US" altLang="zh-CN" dirty="0" err="1" smtClean="0"/>
                <a:t>num</a:t>
              </a:r>
              <a:r>
                <a:rPr lang="en-US" altLang="zh-CN" dirty="0" smtClean="0"/>
                <a:t>=</a:t>
              </a:r>
              <a:r>
                <a:rPr lang="en-US" altLang="zh-CN" dirty="0" err="1" smtClean="0"/>
                <a:t>strlen</a:t>
              </a:r>
              <a:r>
                <a:rPr lang="en-US" altLang="zh-CN" dirty="0" smtClean="0"/>
                <a:t>(password);</a:t>
              </a:r>
            </a:p>
          </p:txBody>
        </p:sp>
        <p:grpSp>
          <p:nvGrpSpPr>
            <p:cNvPr id="24" name="组合 27"/>
            <p:cNvGrpSpPr/>
            <p:nvPr/>
          </p:nvGrpSpPr>
          <p:grpSpPr>
            <a:xfrm>
              <a:off x="1676400" y="3638550"/>
              <a:ext cx="762000" cy="762000"/>
              <a:chOff x="1752600" y="3638550"/>
              <a:chExt cx="762000" cy="762000"/>
            </a:xfrm>
          </p:grpSpPr>
          <p:pic>
            <p:nvPicPr>
              <p:cNvPr id="25" name="图片 24" descr="按扭-37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2600" y="3638550"/>
                <a:ext cx="762000" cy="76200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924285" y="3776764"/>
                <a:ext cx="461665" cy="54758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示例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32384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7000" y="1925421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smtClean="0">
                <a:solidFill>
                  <a:schemeClr val="bg1"/>
                </a:solidFill>
              </a:rPr>
              <a:t>反转输出字符串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6986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1143000" y="647700"/>
            <a:ext cx="5562600" cy="857250"/>
          </a:xfrm>
        </p:spPr>
        <p:txBody>
          <a:bodyPr/>
          <a:lstStyle/>
          <a:p>
            <a:pPr algn="l" eaLnBrk="1" hangingPunct="1"/>
            <a:r>
              <a:rPr lang="zh-CN" altLang="en-US" sz="3200" smtClean="0"/>
              <a:t>将字符串反转</a:t>
            </a:r>
            <a:endParaRPr lang="zh-CN" altLang="en-US" sz="3200" dirty="0" smtClean="0"/>
          </a:p>
        </p:txBody>
      </p:sp>
      <p:pic>
        <p:nvPicPr>
          <p:cNvPr id="5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66777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3524232" y="1809750"/>
            <a:ext cx="85725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R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81488" y="1809750"/>
            <a:ext cx="85725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K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38744" y="1809750"/>
            <a:ext cx="85725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J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66976" y="1809750"/>
            <a:ext cx="85725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M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24232" y="3181350"/>
            <a:ext cx="85725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K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81488" y="3181350"/>
            <a:ext cx="85725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R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38744" y="3181350"/>
            <a:ext cx="85725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M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66976" y="3181350"/>
            <a:ext cx="857256" cy="500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J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9" name="肘形连接符 18"/>
          <p:cNvCxnSpPr>
            <a:stCxn id="8" idx="2"/>
            <a:endCxn id="17" idx="0"/>
          </p:cNvCxnSpPr>
          <p:nvPr/>
        </p:nvCxnSpPr>
        <p:spPr>
          <a:xfrm rot="5400000">
            <a:off x="3945721" y="1459699"/>
            <a:ext cx="871534" cy="2571768"/>
          </a:xfrm>
          <a:prstGeom prst="bentConnector3">
            <a:avLst/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7" idx="2"/>
            <a:endCxn id="14" idx="0"/>
          </p:cNvCxnSpPr>
          <p:nvPr/>
        </p:nvCxnSpPr>
        <p:spPr>
          <a:xfrm rot="5400000">
            <a:off x="3945721" y="2316955"/>
            <a:ext cx="871534" cy="857256"/>
          </a:xfrm>
          <a:prstGeom prst="bentConnector3">
            <a:avLst>
              <a:gd name="adj1" fmla="val 64208"/>
            </a:avLst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16200000" flipH="1">
            <a:off x="3945712" y="2316955"/>
            <a:ext cx="871534" cy="857256"/>
          </a:xfrm>
          <a:prstGeom prst="bentConnector3">
            <a:avLst>
              <a:gd name="adj1" fmla="val 31421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0" idx="2"/>
            <a:endCxn id="16" idx="0"/>
          </p:cNvCxnSpPr>
          <p:nvPr/>
        </p:nvCxnSpPr>
        <p:spPr>
          <a:xfrm rot="16200000" flipH="1">
            <a:off x="3945721" y="1459699"/>
            <a:ext cx="871534" cy="2571768"/>
          </a:xfrm>
          <a:prstGeom prst="bentConnector3">
            <a:avLst>
              <a:gd name="adj1" fmla="val 56557"/>
            </a:avLst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4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1477746"/>
            <a:ext cx="6477000" cy="1647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6417" y="1962150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solidFill>
                  <a:schemeClr val="bg1"/>
                </a:solidFill>
              </a:rPr>
              <a:t>输出系统的时间和日期</a:t>
            </a:r>
            <a:endParaRPr lang="zh-CN" altLang="en-US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60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/>
          <p:cNvSpPr txBox="1">
            <a:spLocks/>
          </p:cNvSpPr>
          <p:nvPr/>
        </p:nvSpPr>
        <p:spPr>
          <a:xfrm>
            <a:off x="1143000" y="819150"/>
            <a:ext cx="5562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创建一维数组</a:t>
            </a:r>
          </a:p>
        </p:txBody>
      </p:sp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3"/>
          <p:cNvSpPr txBox="1"/>
          <p:nvPr/>
        </p:nvSpPr>
        <p:spPr>
          <a:xfrm>
            <a:off x="2557654" y="2362200"/>
            <a:ext cx="544334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数组元素类型 数组名字</a:t>
            </a:r>
            <a:r>
              <a:rPr lang="en-US" altLang="zh-CN" sz="2400" dirty="0" smtClean="0">
                <a:latin typeface="+mn-ea"/>
              </a:rPr>
              <a:t>[</a:t>
            </a:r>
            <a:r>
              <a:rPr lang="zh-CN" altLang="en-US" sz="2400" dirty="0" smtClean="0">
                <a:latin typeface="+mn-ea"/>
              </a:rPr>
              <a:t>常量表达式</a:t>
            </a:r>
            <a:r>
              <a:rPr lang="en-US" altLang="zh-CN" sz="2400" dirty="0" smtClean="0">
                <a:latin typeface="+mn-ea"/>
              </a:rPr>
              <a:t>] ;</a:t>
            </a:r>
            <a:endParaRPr lang="zh-CN" altLang="en-US" sz="2400" dirty="0" smtClean="0">
              <a:latin typeface="+mn-ea"/>
            </a:endParaRPr>
          </a:p>
        </p:txBody>
      </p:sp>
      <p:grpSp>
        <p:nvGrpSpPr>
          <p:cNvPr id="21" name="组合 7"/>
          <p:cNvGrpSpPr/>
          <p:nvPr/>
        </p:nvGrpSpPr>
        <p:grpSpPr>
          <a:xfrm>
            <a:off x="1123950" y="1676400"/>
            <a:ext cx="1252730" cy="1862330"/>
            <a:chOff x="381000" y="1428750"/>
            <a:chExt cx="1252730" cy="1862330"/>
          </a:xfrm>
        </p:grpSpPr>
        <p:pic>
          <p:nvPicPr>
            <p:cNvPr id="22" name="图片 21" descr="按扭-17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428750"/>
              <a:ext cx="1252730" cy="18623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9069" y="21568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语法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95074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17585</TotalTime>
  <Words>2048</Words>
  <Application>Microsoft Office PowerPoint</Application>
  <PresentationFormat>全屏显示(16:9)</PresentationFormat>
  <Paragraphs>529</Paragraphs>
  <Slides>90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2" baseType="lpstr">
      <vt:lpstr>Office 主题</vt:lpstr>
      <vt:lpstr>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字符串都用到哪些地方了呢？</vt:lpstr>
      <vt:lpstr>C语言中的字符串 </vt:lpstr>
      <vt:lpstr>PowerPoint 演示文稿</vt:lpstr>
      <vt:lpstr>馒头店的故事</vt:lpstr>
      <vt:lpstr>将字符串复制</vt:lpstr>
      <vt:lpstr>忘记密码怎么办？</vt:lpstr>
      <vt:lpstr>重新设置密码</vt:lpstr>
      <vt:lpstr>PowerPoint 演示文稿</vt:lpstr>
      <vt:lpstr>有些文字不是固定的内容</vt:lpstr>
      <vt:lpstr>字符串的连接</vt:lpstr>
      <vt:lpstr>字符串的连接</vt:lpstr>
      <vt:lpstr>PowerPoint 演示文稿</vt:lpstr>
      <vt:lpstr>PowerPoint 演示文稿</vt:lpstr>
      <vt:lpstr>如何判断字符串内容是否相等</vt:lpstr>
      <vt:lpstr>PowerPoint 演示文稿</vt:lpstr>
      <vt:lpstr>PowerPoint 演示文稿</vt:lpstr>
      <vt:lpstr>大小写转换</vt:lpstr>
      <vt:lpstr>PowerPoint 演示文稿</vt:lpstr>
      <vt:lpstr>注册账号时碰到的问题</vt:lpstr>
      <vt:lpstr>什么是字符串的长度</vt:lpstr>
      <vt:lpstr>如何获取字符串长度</vt:lpstr>
      <vt:lpstr>PowerPoint 演示文稿</vt:lpstr>
      <vt:lpstr>将字符串反转</vt:lpstr>
      <vt:lpstr>PowerPoint 演示文稿</vt:lpstr>
      <vt:lpstr>PowerPoint 演示文稿</vt:lpstr>
    </vt:vector>
  </TitlesOfParts>
  <Company>明日科技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李菁菁</dc:creator>
  <cp:lastModifiedBy>Administrator</cp:lastModifiedBy>
  <cp:revision>1735</cp:revision>
  <cp:lastPrinted>1601-01-01T00:00:00Z</cp:lastPrinted>
  <dcterms:created xsi:type="dcterms:W3CDTF">2014-11-20T08:27:06Z</dcterms:created>
  <dcterms:modified xsi:type="dcterms:W3CDTF">2017-07-20T06:53:13Z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